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9236075" cy="6950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105" d="100"/>
          <a:sy n="105" d="100"/>
        </p:scale>
        <p:origin x="11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B79E-36B3-4564-AC33-7FC3F4139E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273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44863"/>
            <a:ext cx="7388225" cy="2736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2413"/>
            <a:ext cx="4002088" cy="3476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02413"/>
            <a:ext cx="4002088" cy="3476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CFC78-CB7A-47DB-9127-FC8D9CC1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1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8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50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9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96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7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9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2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7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7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0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4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7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9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7EFB-8B3D-43E1-BF9A-540B58FD2E5D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7A6EF7D-B66B-46C9-9213-83DCA653B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2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atie.hamm@db.k12.oh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77826FC-3BC9-3074-655D-4EA5B967738C}"/>
              </a:ext>
            </a:extLst>
          </p:cNvPr>
          <p:cNvSpPr/>
          <p:nvPr/>
        </p:nvSpPr>
        <p:spPr>
          <a:xfrm>
            <a:off x="3400127" y="2606794"/>
            <a:ext cx="2407574" cy="300837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BDC08D-162C-7D54-CC90-F6EAE79CC8B2}"/>
              </a:ext>
            </a:extLst>
          </p:cNvPr>
          <p:cNvSpPr txBox="1"/>
          <p:nvPr/>
        </p:nvSpPr>
        <p:spPr>
          <a:xfrm>
            <a:off x="443345" y="1307524"/>
            <a:ext cx="2286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87A80-3B6E-B2B7-53F2-2DC18FD21DFB}"/>
              </a:ext>
            </a:extLst>
          </p:cNvPr>
          <p:cNvSpPr txBox="1"/>
          <p:nvPr/>
        </p:nvSpPr>
        <p:spPr>
          <a:xfrm>
            <a:off x="174664" y="449915"/>
            <a:ext cx="2561357" cy="59581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900" b="1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endParaRPr lang="en-US" sz="900" b="1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endParaRPr lang="en-US" sz="900" b="1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Gifted Screening and/or Assessment:</a:t>
            </a:r>
            <a:endParaRPr lang="en-US" sz="1000" b="1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sz="824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endParaRPr lang="en-US" sz="1000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 district ensures there are ample and appropriate scheduling procedures for assessments and reassessment using group tests, individually-administered tests, audition/performance/display of work, exhibition, and checklists.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endParaRPr lang="en-US" sz="1000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Children may be referred on an on-going basis, based on any of the following:</a:t>
            </a:r>
            <a:endParaRPr lang="en-US" sz="1000" b="1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Child request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Teacher Recommendation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Parent/Guardian request</a:t>
            </a:r>
            <a:r>
              <a:rPr lang="en-US" sz="1000" b="1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*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Child referral of peer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Other (psychologist, community members, principal, gifted coordinator, etc.)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342886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endParaRPr lang="en-US" sz="1000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endParaRPr lang="en-US" sz="1000" dirty="0">
              <a:solidFill>
                <a:srgbClr val="000000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*Upon receipt of a referral, the district will follow the process as outlined in the district handbook.  Parents will be notified of results of screening or assessment and identification.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r>
              <a:rPr lang="en-US" sz="1000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r>
              <a:rPr lang="en-US" sz="824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 </a:t>
            </a: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 algn="ctr">
              <a:tabLst>
                <a:tab pos="128582" algn="l"/>
                <a:tab pos="1714427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A4CB62-FEEF-1140-ACC5-91290B529055}"/>
              </a:ext>
            </a:extLst>
          </p:cNvPr>
          <p:cNvSpPr txBox="1"/>
          <p:nvPr/>
        </p:nvSpPr>
        <p:spPr>
          <a:xfrm>
            <a:off x="3323235" y="414649"/>
            <a:ext cx="2561358" cy="59934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128582" indent="-128582" algn="ctr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marL="128582" indent="-128582" algn="ctr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marL="128582" indent="-128582" algn="ctr">
              <a:tabLst>
                <a:tab pos="98580" algn="l"/>
              </a:tabLst>
            </a:pPr>
            <a:endParaRPr lang="en-US" sz="824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marL="128582" indent="-128582" algn="ctr">
              <a:tabLst>
                <a:tab pos="98580" algn="l"/>
              </a:tabLst>
            </a:pPr>
            <a:endParaRPr lang="en-US" sz="824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marL="128582" indent="-128582" algn="ctr">
              <a:tabLst>
                <a:tab pos="98580" algn="l"/>
              </a:tabLst>
            </a:pPr>
            <a:r>
              <a:rPr lang="en-US" sz="1000" b="1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If you have any questions, please call your building principal.</a:t>
            </a:r>
            <a:endParaRPr lang="en-US" sz="1000" b="1" dirty="0">
              <a:solidFill>
                <a:srgbClr val="000000"/>
              </a:solidFill>
              <a:latin typeface="Ink Free" panose="03080402000500000000" pitchFamily="66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R="214304">
              <a:tabLst>
                <a:tab pos="128582" algn="l"/>
                <a:tab pos="1714427" algn="l"/>
              </a:tabLst>
            </a:pPr>
            <a:r>
              <a:rPr lang="en-US" sz="1000" b="1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 </a:t>
            </a:r>
            <a:endParaRPr lang="en-US" sz="1000" b="1" dirty="0">
              <a:solidFill>
                <a:srgbClr val="000000"/>
              </a:solidFill>
              <a:latin typeface="Ink Free" panose="03080402000500000000" pitchFamily="66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 algn="ctr">
              <a:tabLst>
                <a:tab pos="98580" algn="l"/>
              </a:tabLst>
            </a:pPr>
            <a:r>
              <a:rPr lang="en-US" sz="1000" b="1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Brochures and referral forms can be obtained from the Gifted Intervention Specialist.</a:t>
            </a:r>
            <a:endParaRPr lang="en-US" sz="1000" b="1" dirty="0">
              <a:solidFill>
                <a:srgbClr val="000000"/>
              </a:solidFill>
              <a:latin typeface="Ink Free" panose="03080402000500000000" pitchFamily="66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Dawson-Bryant Local Schools</a:t>
            </a:r>
            <a:endParaRPr lang="en-US" sz="10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Mrs. Angela </a:t>
            </a:r>
            <a:r>
              <a:rPr lang="en-US" sz="1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LaFon</a:t>
            </a:r>
            <a:endParaRPr lang="en-US" sz="10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Director of Special Education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740-532-6451 ext. 73212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angie.dillow@db.k12.oh.us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Mrs. Katie Hamm</a:t>
            </a:r>
            <a:endParaRPr lang="en-US" sz="1000" dirty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Gifted Intervention Specialist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740-532-6898  or 740-532-6345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katie.hamm@db.k12.oh.us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Lawrence County Educational Service Center</a:t>
            </a:r>
            <a:endParaRPr lang="en-US" sz="1000" dirty="0">
              <a:solidFill>
                <a:schemeClr val="bg1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740-867-3422</a:t>
            </a: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en-US" sz="105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0B417F-3291-93BB-640C-6151706706B7}"/>
              </a:ext>
            </a:extLst>
          </p:cNvPr>
          <p:cNvSpPr txBox="1"/>
          <p:nvPr/>
        </p:nvSpPr>
        <p:spPr>
          <a:xfrm>
            <a:off x="6470322" y="416508"/>
            <a:ext cx="2499014" cy="60862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1843010" algn="l"/>
              </a:tabLst>
            </a:pPr>
            <a:endParaRPr lang="en-US" sz="135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marL="257164" indent="-171443" algn="ctr"/>
            <a:endParaRPr lang="en-US" sz="1050" dirty="0">
              <a:solidFill>
                <a:srgbClr val="00000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257164" indent="-171443" algn="ctr"/>
            <a:r>
              <a:rPr lang="en-US" sz="1600" dirty="0">
                <a:solidFill>
                  <a:srgbClr val="000000"/>
                </a:solidFill>
                <a:latin typeface="Bahnschrift SemiBol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Assessment and Screening </a:t>
            </a:r>
          </a:p>
          <a:p>
            <a:pPr marL="257164" indent="-171443" algn="ctr"/>
            <a:r>
              <a:rPr lang="en-US" sz="1600" dirty="0">
                <a:solidFill>
                  <a:srgbClr val="000000"/>
                </a:solidFill>
                <a:latin typeface="Bahnschrift SemiBol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Information </a:t>
            </a:r>
          </a:p>
          <a:p>
            <a:pPr marL="257164" indent="-171443" algn="ctr"/>
            <a:r>
              <a:rPr lang="en-US" sz="1600" dirty="0">
                <a:solidFill>
                  <a:srgbClr val="000000"/>
                </a:solidFill>
                <a:latin typeface="Bahnschrift SemiBol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for</a:t>
            </a:r>
          </a:p>
          <a:p>
            <a:pPr marL="257164" indent="-171443" algn="ctr"/>
            <a:r>
              <a:rPr lang="en-US" sz="1600" dirty="0">
                <a:solidFill>
                  <a:srgbClr val="000000"/>
                </a:solidFill>
                <a:latin typeface="Bahnschrift SemiBol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Gifted Identification</a:t>
            </a:r>
          </a:p>
          <a:p>
            <a:pPr algn="ctr">
              <a:tabLst>
                <a:tab pos="1843010" algn="l"/>
              </a:tabLst>
            </a:pPr>
            <a:endParaRPr lang="en-US" sz="135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Dawson-Bryant Local Schools</a:t>
            </a:r>
            <a:endParaRPr lang="en-US" sz="14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701 High Street</a:t>
            </a:r>
            <a:endParaRPr lang="en-US" sz="14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Coal Grove, Ohio 45638</a:t>
            </a:r>
            <a:endParaRPr lang="en-US" sz="14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(740) 532-6451</a:t>
            </a:r>
            <a:endParaRPr lang="en-US" sz="14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35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  <a:endParaRPr lang="en-US" sz="135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r>
              <a:rPr lang="en-US" sz="1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 </a:t>
            </a: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 New Roman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35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10" name="image2.png">
            <a:extLst>
              <a:ext uri="{FF2B5EF4-FFF2-40B4-BE49-F238E27FC236}">
                <a16:creationId xmlns:a16="http://schemas.microsoft.com/office/drawing/2014/main" id="{FC48A89E-61C8-A5B9-8764-02CD2E0B4A9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113142" y="4220710"/>
            <a:ext cx="1216344" cy="12487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2038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F196E3-0865-DA71-7786-4B60DF5A1C41}"/>
              </a:ext>
            </a:extLst>
          </p:cNvPr>
          <p:cNvSpPr txBox="1"/>
          <p:nvPr/>
        </p:nvSpPr>
        <p:spPr>
          <a:xfrm>
            <a:off x="194934" y="372120"/>
            <a:ext cx="2561357" cy="61428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1843010" algn="l"/>
              </a:tabLst>
            </a:pPr>
            <a:endParaRPr lang="en-US" sz="900" dirty="0">
              <a:solidFill>
                <a:srgbClr val="000000"/>
              </a:solidFill>
              <a:latin typeface="Ink Free" panose="03080402000500000000" pitchFamily="66" charset="0"/>
              <a:ea typeface="Palatino"/>
              <a:cs typeface="Palatino"/>
            </a:endParaRPr>
          </a:p>
          <a:p>
            <a:pPr algn="ctr">
              <a:tabLst>
                <a:tab pos="1843010" algn="l"/>
              </a:tabLst>
            </a:pPr>
            <a:r>
              <a:rPr lang="en-US" sz="1200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The district uses the following assessment instruments for screening and identification of students with giftedness.  Whole grade screening at the second and fifth grade level is identified by the In-View assessment and </a:t>
            </a:r>
            <a:r>
              <a:rPr lang="en-US" sz="1200" dirty="0" err="1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-Ready. Brochures and referral forms can be obtained from the Gifted Intervention Specialist.  </a:t>
            </a:r>
          </a:p>
          <a:p>
            <a:pPr algn="ctr">
              <a:tabLst>
                <a:tab pos="1843010" algn="l"/>
              </a:tabLst>
            </a:pPr>
            <a:endParaRPr lang="en-US" sz="1200" dirty="0">
              <a:solidFill>
                <a:srgbClr val="000000"/>
              </a:solidFill>
              <a:latin typeface="Ink Free" panose="03080402000500000000" pitchFamily="66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tabLst>
                <a:tab pos="1843010" algn="l"/>
              </a:tabLst>
            </a:pPr>
            <a:endParaRPr lang="en-US" sz="1200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algn="ctr">
              <a:tabLst>
                <a:tab pos="184301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Superior Cognitive Academic Ability</a:t>
            </a:r>
            <a:endParaRPr lang="en-US" sz="1200" dirty="0">
              <a:solidFill>
                <a:srgbClr val="000000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1200" dirty="0">
              <a:solidFill>
                <a:srgbClr val="000000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 err="1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InView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 – 123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 – 128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Wechsler Intelligence Scale for Children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(WISC IV), 5</a:t>
            </a:r>
            <a:r>
              <a:rPr lang="en-US" sz="1000" baseline="30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th 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Edition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Screening-118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Identification-127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Woodcock-Johnson IV, Test of Cognitive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Abilities, Standard: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  Screening-90% - 94%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	Identification- 95% or above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Arial Narrow" panose="020B0606020202030204" pitchFamily="34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B52B26-1DC4-7B0F-0090-8275D8B60357}"/>
              </a:ext>
            </a:extLst>
          </p:cNvPr>
          <p:cNvSpPr txBox="1"/>
          <p:nvPr/>
        </p:nvSpPr>
        <p:spPr>
          <a:xfrm>
            <a:off x="3291321" y="330839"/>
            <a:ext cx="2561357" cy="618079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900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algn="ctr"/>
            <a:endParaRPr lang="en-US" sz="1200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Specific Achievement Ability</a:t>
            </a:r>
            <a:endParaRPr lang="en-US" sz="12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>
              <a:tabLst>
                <a:tab pos="-14764" algn="l"/>
              </a:tabLst>
            </a:pPr>
            <a:endParaRPr lang="en-US" sz="1200" dirty="0">
              <a:solidFill>
                <a:srgbClr val="000000"/>
              </a:solidFill>
              <a:latin typeface="Ink Free" panose="03080402000500000000" pitchFamily="66" charset="0"/>
              <a:ea typeface="Palatino"/>
              <a:cs typeface="Palatino"/>
            </a:endParaRPr>
          </a:p>
          <a:p>
            <a:pPr>
              <a:tabLst>
                <a:tab pos="-14764" algn="l"/>
              </a:tabLst>
            </a:pPr>
            <a:r>
              <a:rPr lang="en-US" sz="1200" dirty="0">
                <a:solidFill>
                  <a:srgbClr val="000000"/>
                </a:solidFill>
                <a:latin typeface="Ink Free" panose="03080402000500000000" pitchFamily="66" charset="0"/>
                <a:ea typeface="Palatino"/>
                <a:cs typeface="Palatino"/>
              </a:rPr>
              <a:t>A composite battery of percentile scores are used to identify English Language Arts and mathematics academic gifted abilities.</a:t>
            </a:r>
            <a:endParaRPr lang="en-US" sz="1200" dirty="0">
              <a:solidFill>
                <a:srgbClr val="000000"/>
              </a:solidFill>
              <a:latin typeface="Ink Free" panose="03080402000500000000" pitchFamily="66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Iowa Test of Basic Skills, Form E, 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Complete Battery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 	Screening- 90% - 94%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	Identification- 95% or above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 err="1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-Ready Diagnostic</a:t>
            </a: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 – 95% or above</a:t>
            </a:r>
          </a:p>
          <a:p>
            <a:pPr marL="128582" indent="-128582">
              <a:tabLst>
                <a:tab pos="98580" algn="l"/>
              </a:tabLst>
            </a:pPr>
            <a:endParaRPr lang="en-US" sz="1000" dirty="0">
              <a:solidFill>
                <a:srgbClr val="000000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Wechsler Individual Achievement Test 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(WIAT), 3</a:t>
            </a:r>
            <a:r>
              <a:rPr lang="en-US" sz="1000" baseline="30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nd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Edition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Screening- 90% - 94%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	Identification- 95% or above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Woodcock-Johnson IV, Test of Achievement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Abilities, Standard: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  Screening- 90% - 94%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	Identification- 95% or above</a:t>
            </a: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 algn="ctr">
              <a:tabLst>
                <a:tab pos="98580" algn="l"/>
              </a:tabLst>
            </a:pPr>
            <a:r>
              <a:rPr lang="en-US" sz="135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r>
              <a:rPr lang="en-US" sz="824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</a:p>
          <a:p>
            <a:pPr marL="128582" indent="-128582" algn="ctr">
              <a:tabLst>
                <a:tab pos="98580" algn="l"/>
              </a:tabLst>
            </a:pPr>
            <a:endParaRPr lang="en-US" sz="824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2D4E50-A658-60FC-D5E9-5A1F12A1743E}"/>
              </a:ext>
            </a:extLst>
          </p:cNvPr>
          <p:cNvSpPr txBox="1"/>
          <p:nvPr/>
        </p:nvSpPr>
        <p:spPr>
          <a:xfrm>
            <a:off x="6387709" y="352448"/>
            <a:ext cx="2561357" cy="61375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76"/>
              </a:spcBef>
              <a:spcAft>
                <a:spcPts val="76"/>
              </a:spcAft>
              <a:tabLst>
                <a:tab pos="98580" algn="l"/>
              </a:tabLst>
            </a:pPr>
            <a:endParaRPr lang="en-US" sz="900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algn="ctr">
              <a:spcBef>
                <a:spcPts val="76"/>
              </a:spcBef>
              <a:spcAft>
                <a:spcPts val="76"/>
              </a:spcAft>
              <a:tabLst>
                <a:tab pos="98580" algn="l"/>
              </a:tabLst>
            </a:pPr>
            <a:endParaRPr lang="en-US" sz="1200" b="1" dirty="0">
              <a:solidFill>
                <a:srgbClr val="000000"/>
              </a:solidFill>
              <a:latin typeface="Palatino"/>
              <a:ea typeface="Palatino"/>
              <a:cs typeface="Palatino"/>
            </a:endParaRPr>
          </a:p>
          <a:p>
            <a:pPr algn="ctr">
              <a:spcBef>
                <a:spcPts val="76"/>
              </a:spcBef>
              <a:spcAft>
                <a:spcPts val="76"/>
              </a:spcAft>
              <a:tabLst>
                <a:tab pos="98580" algn="l"/>
              </a:tabLst>
            </a:pPr>
            <a:r>
              <a:rPr lang="en-US" sz="1200" b="1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Creative Thinking Ability</a:t>
            </a:r>
          </a:p>
          <a:p>
            <a:pPr algn="ctr">
              <a:spcBef>
                <a:spcPts val="76"/>
              </a:spcBef>
              <a:spcAft>
                <a:spcPts val="76"/>
              </a:spcAft>
              <a:tabLst>
                <a:tab pos="98580" algn="l"/>
              </a:tabLst>
            </a:pPr>
            <a:endParaRPr lang="en-US" sz="12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>
              <a:tabLst>
                <a:tab pos="98580" algn="l"/>
              </a:tabLst>
            </a:pPr>
            <a:r>
              <a:rPr lang="en-US" sz="1200" dirty="0">
                <a:latin typeface="Ink Free" panose="03080402000500000000" pitchFamily="66" charset="0"/>
                <a:ea typeface="Palatino"/>
                <a:cs typeface="Palatino"/>
              </a:rPr>
              <a:t>An Academic Intelligence test is used to measure IQ and then students must meet appropriate scores on the Creative Thinking </a:t>
            </a:r>
            <a:r>
              <a:rPr lang="en-US" sz="1200" dirty="0" err="1">
                <a:latin typeface="Ink Free" panose="03080402000500000000" pitchFamily="66" charset="0"/>
                <a:ea typeface="Palatino"/>
                <a:cs typeface="Palatino"/>
              </a:rPr>
              <a:t>Renzulli</a:t>
            </a:r>
            <a:r>
              <a:rPr lang="en-US" sz="1200" dirty="0">
                <a:latin typeface="Ink Free" panose="03080402000500000000" pitchFamily="66" charset="0"/>
                <a:ea typeface="Palatino"/>
                <a:cs typeface="Palatino"/>
              </a:rPr>
              <a:t> Scales.  </a:t>
            </a:r>
          </a:p>
          <a:p>
            <a:pPr marL="128582" indent="-128582">
              <a:tabLst>
                <a:tab pos="98580" algn="l"/>
              </a:tabLst>
            </a:pPr>
            <a:endParaRPr lang="en-US" sz="1200" dirty="0">
              <a:solidFill>
                <a:srgbClr val="000000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 err="1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InView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 – 110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 – 112</a:t>
            </a:r>
          </a:p>
          <a:p>
            <a:pPr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Wechsler Intelligence Scale for Children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(WISC IV), 5</a:t>
            </a:r>
            <a:r>
              <a:rPr lang="en-US" sz="1000" baseline="30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th 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Edition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Screening-110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Identification-112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Scales for Rating the Behavioral Characteristics of Superior Students (</a:t>
            </a:r>
            <a:r>
              <a:rPr lang="en-US" sz="1000" dirty="0" err="1">
                <a:solidFill>
                  <a:srgbClr val="000000"/>
                </a:solidFill>
                <a:latin typeface="Arial Narrow" panose="020B0606020202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Renzulli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 Scales)</a:t>
            </a:r>
          </a:p>
          <a:p>
            <a:pPr marL="128582" indent="-128582" algn="ctr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	 Identification – 51</a:t>
            </a:r>
          </a:p>
          <a:p>
            <a:pPr marL="128582" indent="-128582" algn="ctr">
              <a:tabLst>
                <a:tab pos="98580" algn="l"/>
              </a:tabLst>
            </a:pPr>
            <a:endParaRPr lang="en-US" sz="1000" b="1" dirty="0">
              <a:solidFill>
                <a:srgbClr val="000000"/>
              </a:solidFill>
              <a:latin typeface="Arial Narrow" panose="020B0606020202030204" pitchFamily="34" charset="0"/>
              <a:ea typeface="Palatino"/>
              <a:cs typeface="Times" panose="02020603050405020304" pitchFamily="18" charset="0"/>
            </a:endParaRPr>
          </a:p>
          <a:p>
            <a:pPr marL="128582" indent="-128582" algn="ctr">
              <a:tabLst>
                <a:tab pos="98580" algn="l"/>
              </a:tabLst>
            </a:pPr>
            <a:r>
              <a:rPr lang="en-US" sz="1000" b="1" dirty="0">
                <a:solidFill>
                  <a:srgbClr val="000000"/>
                </a:solidFill>
                <a:latin typeface="Palatino"/>
                <a:ea typeface="Palatino"/>
                <a:cs typeface="Palatino"/>
              </a:rPr>
              <a:t>Visual and/or Performing Arts Ability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Audition or performance in dance, theatre,</a:t>
            </a:r>
            <a:r>
              <a:rPr lang="en-US" sz="1000" dirty="0">
                <a:solidFill>
                  <a:srgbClr val="000000"/>
                </a:solidFill>
                <a:latin typeface="Times" panose="02020603050405020304" pitchFamily="18" charset="0"/>
                <a:ea typeface="Arial Narrow" panose="020B0606020202030204" pitchFamily="34" charset="0"/>
                <a:cs typeface="Times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or music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Screening-</a:t>
            </a:r>
            <a:r>
              <a:rPr lang="en-US" sz="1000" u="sng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judgment of trained observer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Identification- </a:t>
            </a:r>
            <a:r>
              <a:rPr lang="en-US" sz="1000" u="sng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judgment of trained observer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Display of work in art or music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Screening- </a:t>
            </a:r>
            <a:r>
              <a:rPr lang="en-US" sz="1000" u="sng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judgment of trained observer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	Identification- </a:t>
            </a:r>
            <a:r>
              <a:rPr lang="en-US" sz="1000" u="sng" dirty="0">
                <a:solidFill>
                  <a:srgbClr val="0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judgment of trained observer</a:t>
            </a: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Scales for Rating the Behavioral Characteristics of Superior Students (</a:t>
            </a:r>
            <a:r>
              <a:rPr lang="en-US" sz="1000" dirty="0" err="1">
                <a:solidFill>
                  <a:srgbClr val="000000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Renzulli</a:t>
            </a:r>
            <a:r>
              <a:rPr lang="en-US" sz="1000" dirty="0">
                <a:solidFill>
                  <a:srgbClr val="000000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Scales)</a:t>
            </a:r>
          </a:p>
          <a:p>
            <a:pPr marL="128582" indent="-128582">
              <a:tabLst>
                <a:tab pos="98580" algn="l"/>
              </a:tabLst>
            </a:pPr>
            <a:r>
              <a:rPr lang="en-US" sz="1000" dirty="0">
                <a:solidFill>
                  <a:srgbClr val="000000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	 Identification – 51</a:t>
            </a:r>
          </a:p>
          <a:p>
            <a:pPr marL="128582" indent="-128582">
              <a:tabLst>
                <a:tab pos="98580" algn="l"/>
              </a:tabLst>
            </a:pPr>
            <a:endParaRPr lang="en-US" sz="1000" dirty="0">
              <a:solidFill>
                <a:srgbClr val="000000"/>
              </a:solidFill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6" name="Picture 5" descr="A black and white image of a bee&#10;&#10;Description automatically generated">
            <a:extLst>
              <a:ext uri="{FF2B5EF4-FFF2-40B4-BE49-F238E27FC236}">
                <a16:creationId xmlns:a16="http://schemas.microsoft.com/office/drawing/2014/main" id="{1D0A1023-481B-E00B-63AF-E68698604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527" y="5291328"/>
            <a:ext cx="694944" cy="69799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858475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2">
      <a:dk1>
        <a:srgbClr val="000000"/>
      </a:dk1>
      <a:lt1>
        <a:sysClr val="window" lastClr="FFFFFF"/>
      </a:lt1>
      <a:dk2>
        <a:srgbClr val="FFFFFF"/>
      </a:dk2>
      <a:lt2>
        <a:srgbClr val="FFFFFF"/>
      </a:lt2>
      <a:accent1>
        <a:srgbClr val="E9E9E9"/>
      </a:accent1>
      <a:accent2>
        <a:srgbClr val="C00000"/>
      </a:accent2>
      <a:accent3>
        <a:srgbClr val="000000"/>
      </a:accent3>
      <a:accent4>
        <a:srgbClr val="000000"/>
      </a:accent4>
      <a:accent5>
        <a:srgbClr val="C00000"/>
      </a:accent5>
      <a:accent6>
        <a:srgbClr val="C00000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577</Words>
  <Application>Microsoft Office PowerPoint</Application>
  <PresentationFormat>On-screen Show (4:3)</PresentationFormat>
  <Paragraphs>175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ADLaM Display</vt:lpstr>
      <vt:lpstr>Arial</vt:lpstr>
      <vt:lpstr>Arial Narrow</vt:lpstr>
      <vt:lpstr>Bahnschrift SemiBold</vt:lpstr>
      <vt:lpstr>Calibri</vt:lpstr>
      <vt:lpstr>Ink Free</vt:lpstr>
      <vt:lpstr>Palatino</vt:lpstr>
      <vt:lpstr>Palatino Linotype</vt:lpstr>
      <vt:lpstr>Times</vt:lpstr>
      <vt:lpstr>Times New Roman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Lafon</dc:creator>
  <cp:lastModifiedBy>Angie Lafon</cp:lastModifiedBy>
  <cp:revision>5</cp:revision>
  <cp:lastPrinted>2024-01-23T18:23:37Z</cp:lastPrinted>
  <dcterms:created xsi:type="dcterms:W3CDTF">2023-12-08T18:58:30Z</dcterms:created>
  <dcterms:modified xsi:type="dcterms:W3CDTF">2024-01-23T18:28:45Z</dcterms:modified>
</cp:coreProperties>
</file>