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1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9236075" cy="6950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73" autoAdjust="0"/>
  </p:normalViewPr>
  <p:slideViewPr>
    <p:cSldViewPr snapToGrid="0">
      <p:cViewPr varScale="1">
        <p:scale>
          <a:sx n="105" d="100"/>
          <a:sy n="105" d="100"/>
        </p:scale>
        <p:origin x="110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2088" cy="3476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32400" y="0"/>
            <a:ext cx="4002088" cy="3476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CAB79E-36B3-4564-AC33-7FC3F4139EBB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54350" y="868363"/>
            <a:ext cx="3127375" cy="2346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3925" y="3344863"/>
            <a:ext cx="7388225" cy="27368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02413"/>
            <a:ext cx="4002088" cy="3476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32400" y="6602413"/>
            <a:ext cx="4002088" cy="3476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7CFC78-CB7A-47DB-9127-FC8D9CC13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917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D7EFB-8B3D-43E1-BF9A-540B58FD2E5D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6EF7D-B66B-46C9-9213-83DCA653B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684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D7EFB-8B3D-43E1-BF9A-540B58FD2E5D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6EF7D-B66B-46C9-9213-83DCA653B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987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D7EFB-8B3D-43E1-BF9A-540B58FD2E5D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6EF7D-B66B-46C9-9213-83DCA653BDB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665029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D7EFB-8B3D-43E1-BF9A-540B58FD2E5D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6EF7D-B66B-46C9-9213-83DCA653B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8970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D7EFB-8B3D-43E1-BF9A-540B58FD2E5D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6EF7D-B66B-46C9-9213-83DCA653BDB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569639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D7EFB-8B3D-43E1-BF9A-540B58FD2E5D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6EF7D-B66B-46C9-9213-83DCA653B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275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D7EFB-8B3D-43E1-BF9A-540B58FD2E5D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6EF7D-B66B-46C9-9213-83DCA653B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7979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D7EFB-8B3D-43E1-BF9A-540B58FD2E5D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6EF7D-B66B-46C9-9213-83DCA653B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514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D7EFB-8B3D-43E1-BF9A-540B58FD2E5D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6EF7D-B66B-46C9-9213-83DCA653B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467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D7EFB-8B3D-43E1-BF9A-540B58FD2E5D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6EF7D-B66B-46C9-9213-83DCA653B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523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D7EFB-8B3D-43E1-BF9A-540B58FD2E5D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6EF7D-B66B-46C9-9213-83DCA653B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477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D7EFB-8B3D-43E1-BF9A-540B58FD2E5D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6EF7D-B66B-46C9-9213-83DCA653B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473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D7EFB-8B3D-43E1-BF9A-540B58FD2E5D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6EF7D-B66B-46C9-9213-83DCA653B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804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D7EFB-8B3D-43E1-BF9A-540B58FD2E5D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6EF7D-B66B-46C9-9213-83DCA653B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841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D7EFB-8B3D-43E1-BF9A-540B58FD2E5D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6EF7D-B66B-46C9-9213-83DCA653B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577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D7EFB-8B3D-43E1-BF9A-540B58FD2E5D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6EF7D-B66B-46C9-9213-83DCA653B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996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D7EFB-8B3D-43E1-BF9A-540B58FD2E5D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67A6EF7D-B66B-46C9-9213-83DCA653BD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825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2" r:id="rId1"/>
    <p:sldLayoutId id="2147483903" r:id="rId2"/>
    <p:sldLayoutId id="2147483904" r:id="rId3"/>
    <p:sldLayoutId id="2147483905" r:id="rId4"/>
    <p:sldLayoutId id="2147483906" r:id="rId5"/>
    <p:sldLayoutId id="2147483907" r:id="rId6"/>
    <p:sldLayoutId id="2147483908" r:id="rId7"/>
    <p:sldLayoutId id="2147483909" r:id="rId8"/>
    <p:sldLayoutId id="2147483910" r:id="rId9"/>
    <p:sldLayoutId id="2147483911" r:id="rId10"/>
    <p:sldLayoutId id="2147483912" r:id="rId11"/>
    <p:sldLayoutId id="2147483913" r:id="rId12"/>
    <p:sldLayoutId id="2147483914" r:id="rId13"/>
    <p:sldLayoutId id="2147483915" r:id="rId14"/>
    <p:sldLayoutId id="2147483916" r:id="rId15"/>
    <p:sldLayoutId id="214748391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katie.hamm@db.k12.oh.us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577826FC-3BC9-3074-655D-4EA5B967738C}"/>
              </a:ext>
            </a:extLst>
          </p:cNvPr>
          <p:cNvSpPr/>
          <p:nvPr/>
        </p:nvSpPr>
        <p:spPr>
          <a:xfrm>
            <a:off x="3400127" y="2606794"/>
            <a:ext cx="2407574" cy="3008376"/>
          </a:xfrm>
          <a:prstGeom prst="round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5BDC08D-162C-7D54-CC90-F6EAE79CC8B2}"/>
              </a:ext>
            </a:extLst>
          </p:cNvPr>
          <p:cNvSpPr txBox="1"/>
          <p:nvPr/>
        </p:nvSpPr>
        <p:spPr>
          <a:xfrm>
            <a:off x="443345" y="1307524"/>
            <a:ext cx="2286000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35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B087A80-3B6E-B2B7-53F2-2DC18FD21DFB}"/>
              </a:ext>
            </a:extLst>
          </p:cNvPr>
          <p:cNvSpPr txBox="1"/>
          <p:nvPr/>
        </p:nvSpPr>
        <p:spPr>
          <a:xfrm>
            <a:off x="174664" y="449915"/>
            <a:ext cx="2561357" cy="595817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900" b="1" dirty="0">
              <a:solidFill>
                <a:srgbClr val="000000"/>
              </a:solidFill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algn="ctr"/>
            <a:endParaRPr lang="en-US" sz="900" b="1" dirty="0">
              <a:solidFill>
                <a:srgbClr val="000000"/>
              </a:solidFill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algn="ctr"/>
            <a:endParaRPr lang="en-US" sz="900" b="1" dirty="0">
              <a:solidFill>
                <a:srgbClr val="000000"/>
              </a:solidFill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algn="ctr"/>
            <a:r>
              <a:rPr lang="en-US" sz="1000" b="1" dirty="0">
                <a:solidFill>
                  <a:srgbClr val="000000"/>
                </a:solidFill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Gifted Screening and/or Assessment:</a:t>
            </a:r>
            <a:endParaRPr lang="en-US" sz="1000" b="1" dirty="0">
              <a:solidFill>
                <a:srgbClr val="000000"/>
              </a:solidFill>
              <a:latin typeface="Times" panose="02020603050405020304" pitchFamily="18" charset="0"/>
              <a:ea typeface="Times" panose="02020603050405020304" pitchFamily="18" charset="0"/>
              <a:cs typeface="Times" panose="02020603050405020304" pitchFamily="18" charset="0"/>
            </a:endParaRPr>
          </a:p>
          <a:p>
            <a:r>
              <a:rPr lang="en-US" sz="824" dirty="0">
                <a:solidFill>
                  <a:srgbClr val="000000"/>
                </a:solidFill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 </a:t>
            </a:r>
            <a:endParaRPr lang="en-US" sz="824" dirty="0">
              <a:solidFill>
                <a:srgbClr val="000000"/>
              </a:solidFill>
              <a:latin typeface="Times" panose="02020603050405020304" pitchFamily="18" charset="0"/>
              <a:ea typeface="Times" panose="02020603050405020304" pitchFamily="18" charset="0"/>
              <a:cs typeface="Times" panose="02020603050405020304" pitchFamily="18" charset="0"/>
            </a:endParaRPr>
          </a:p>
          <a:p>
            <a:endParaRPr lang="en-US" sz="1000" dirty="0">
              <a:solidFill>
                <a:srgbClr val="000000"/>
              </a:solidFill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r>
              <a:rPr lang="en-US" sz="1000" dirty="0">
                <a:solidFill>
                  <a:srgbClr val="000000"/>
                </a:solidFill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The district ensures there are ample and appropriate scheduling procedures for assessments and reassessment using group tests, individually-administered tests, audition/performance/display of work, exhibition, and checklists.</a:t>
            </a:r>
            <a:endParaRPr lang="en-US" sz="1000" dirty="0">
              <a:solidFill>
                <a:srgbClr val="000000"/>
              </a:solidFill>
              <a:latin typeface="Times" panose="02020603050405020304" pitchFamily="18" charset="0"/>
              <a:ea typeface="Times" panose="02020603050405020304" pitchFamily="18" charset="0"/>
              <a:cs typeface="Times" panose="02020603050405020304" pitchFamily="18" charset="0"/>
            </a:endParaRPr>
          </a:p>
          <a:p>
            <a:r>
              <a:rPr lang="en-US" sz="1000" dirty="0">
                <a:solidFill>
                  <a:srgbClr val="000000"/>
                </a:solidFill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 </a:t>
            </a:r>
            <a:endParaRPr lang="en-US" sz="1000" dirty="0">
              <a:solidFill>
                <a:srgbClr val="000000"/>
              </a:solidFill>
              <a:latin typeface="Times" panose="02020603050405020304" pitchFamily="18" charset="0"/>
              <a:ea typeface="Times" panose="02020603050405020304" pitchFamily="18" charset="0"/>
              <a:cs typeface="Times" panose="02020603050405020304" pitchFamily="18" charset="0"/>
            </a:endParaRPr>
          </a:p>
          <a:p>
            <a:endParaRPr lang="en-US" sz="1000" dirty="0">
              <a:solidFill>
                <a:srgbClr val="000000"/>
              </a:solidFill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algn="ctr"/>
            <a:r>
              <a:rPr lang="en-US" sz="1000" b="1" dirty="0">
                <a:solidFill>
                  <a:srgbClr val="000000"/>
                </a:solidFill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Children may be referred on an on-going basis, based on any of the following:</a:t>
            </a:r>
            <a:endParaRPr lang="en-US" sz="1000" b="1" dirty="0">
              <a:solidFill>
                <a:srgbClr val="000000"/>
              </a:solidFill>
              <a:latin typeface="Times" panose="02020603050405020304" pitchFamily="18" charset="0"/>
              <a:ea typeface="Times" panose="02020603050405020304" pitchFamily="18" charset="0"/>
              <a:cs typeface="Times" panose="02020603050405020304" pitchFamily="18" charset="0"/>
            </a:endParaRPr>
          </a:p>
          <a:p>
            <a:pPr marL="342886"/>
            <a:r>
              <a:rPr lang="en-US" sz="1000" dirty="0">
                <a:solidFill>
                  <a:srgbClr val="000000"/>
                </a:solidFill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Child request</a:t>
            </a:r>
            <a:endParaRPr lang="en-US" sz="1000" dirty="0">
              <a:solidFill>
                <a:srgbClr val="000000"/>
              </a:solidFill>
              <a:latin typeface="Times" panose="02020603050405020304" pitchFamily="18" charset="0"/>
              <a:ea typeface="Times" panose="02020603050405020304" pitchFamily="18" charset="0"/>
              <a:cs typeface="Times" panose="02020603050405020304" pitchFamily="18" charset="0"/>
            </a:endParaRPr>
          </a:p>
          <a:p>
            <a:pPr marL="342886"/>
            <a:r>
              <a:rPr lang="en-US" sz="1000" dirty="0">
                <a:solidFill>
                  <a:srgbClr val="000000"/>
                </a:solidFill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Teacher Recommendation</a:t>
            </a:r>
            <a:endParaRPr lang="en-US" sz="1000" dirty="0">
              <a:solidFill>
                <a:srgbClr val="000000"/>
              </a:solidFill>
              <a:latin typeface="Times" panose="02020603050405020304" pitchFamily="18" charset="0"/>
              <a:ea typeface="Times" panose="02020603050405020304" pitchFamily="18" charset="0"/>
              <a:cs typeface="Times" panose="02020603050405020304" pitchFamily="18" charset="0"/>
            </a:endParaRPr>
          </a:p>
          <a:p>
            <a:pPr marL="342886"/>
            <a:r>
              <a:rPr lang="en-US" sz="1000" dirty="0">
                <a:solidFill>
                  <a:srgbClr val="000000"/>
                </a:solidFill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Parent/Guardian request</a:t>
            </a:r>
            <a:r>
              <a:rPr lang="en-US" sz="1000" b="1" dirty="0">
                <a:solidFill>
                  <a:srgbClr val="000000"/>
                </a:solidFill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*</a:t>
            </a:r>
            <a:endParaRPr lang="en-US" sz="1000" dirty="0">
              <a:solidFill>
                <a:srgbClr val="000000"/>
              </a:solidFill>
              <a:latin typeface="Times" panose="02020603050405020304" pitchFamily="18" charset="0"/>
              <a:ea typeface="Times" panose="02020603050405020304" pitchFamily="18" charset="0"/>
              <a:cs typeface="Times" panose="02020603050405020304" pitchFamily="18" charset="0"/>
            </a:endParaRPr>
          </a:p>
          <a:p>
            <a:pPr marL="342886"/>
            <a:r>
              <a:rPr lang="en-US" sz="1000" dirty="0">
                <a:solidFill>
                  <a:srgbClr val="000000"/>
                </a:solidFill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Child referral of peer</a:t>
            </a:r>
            <a:endParaRPr lang="en-US" sz="1000" dirty="0">
              <a:solidFill>
                <a:srgbClr val="000000"/>
              </a:solidFill>
              <a:latin typeface="Times" panose="02020603050405020304" pitchFamily="18" charset="0"/>
              <a:ea typeface="Times" panose="02020603050405020304" pitchFamily="18" charset="0"/>
              <a:cs typeface="Times" panose="02020603050405020304" pitchFamily="18" charset="0"/>
            </a:endParaRPr>
          </a:p>
          <a:p>
            <a:pPr marL="342886"/>
            <a:r>
              <a:rPr lang="en-US" sz="1000" dirty="0">
                <a:solidFill>
                  <a:srgbClr val="000000"/>
                </a:solidFill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Other (psychologist, community members, principal, gifted coordinator, etc.)</a:t>
            </a:r>
            <a:endParaRPr lang="en-US" sz="1000" dirty="0">
              <a:solidFill>
                <a:srgbClr val="000000"/>
              </a:solidFill>
              <a:latin typeface="Times" panose="02020603050405020304" pitchFamily="18" charset="0"/>
              <a:ea typeface="Times" panose="02020603050405020304" pitchFamily="18" charset="0"/>
              <a:cs typeface="Times" panose="02020603050405020304" pitchFamily="18" charset="0"/>
            </a:endParaRPr>
          </a:p>
          <a:p>
            <a:pPr marL="342886"/>
            <a:r>
              <a:rPr lang="en-US" sz="1000" dirty="0">
                <a:solidFill>
                  <a:srgbClr val="000000"/>
                </a:solidFill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 </a:t>
            </a:r>
            <a:endParaRPr lang="en-US" sz="1000" dirty="0">
              <a:solidFill>
                <a:srgbClr val="000000"/>
              </a:solidFill>
              <a:latin typeface="Times" panose="02020603050405020304" pitchFamily="18" charset="0"/>
              <a:ea typeface="Times" panose="02020603050405020304" pitchFamily="18" charset="0"/>
              <a:cs typeface="Times" panose="02020603050405020304" pitchFamily="18" charset="0"/>
            </a:endParaRPr>
          </a:p>
          <a:p>
            <a:endParaRPr lang="en-US" sz="1000" dirty="0">
              <a:solidFill>
                <a:srgbClr val="000000"/>
              </a:solidFill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algn="ctr"/>
            <a:endParaRPr lang="en-US" sz="1000" dirty="0">
              <a:solidFill>
                <a:srgbClr val="000000"/>
              </a:solidFill>
              <a:latin typeface="Palatino Linotype" panose="02040502050505030304" pitchFamily="18" charset="0"/>
              <a:ea typeface="Palatino Linotype" panose="02040502050505030304" pitchFamily="18" charset="0"/>
              <a:cs typeface="Palatino Linotype" panose="02040502050505030304" pitchFamily="18" charset="0"/>
            </a:endParaRPr>
          </a:p>
          <a:p>
            <a:pPr algn="ctr"/>
            <a:r>
              <a:rPr lang="en-US" sz="1000" dirty="0">
                <a:solidFill>
                  <a:srgbClr val="000000"/>
                </a:solidFill>
                <a:latin typeface="Palatino Linotype" panose="02040502050505030304" pitchFamily="18" charset="0"/>
                <a:ea typeface="Palatino Linotype" panose="02040502050505030304" pitchFamily="18" charset="0"/>
                <a:cs typeface="Palatino Linotype" panose="02040502050505030304" pitchFamily="18" charset="0"/>
              </a:rPr>
              <a:t>*Upon receipt of a referral, the district will follow the process as outlined in the district handbook.  Parents will be notified of results of screening or assessment and identification.</a:t>
            </a:r>
            <a:endParaRPr lang="en-US" sz="1000" dirty="0">
              <a:solidFill>
                <a:srgbClr val="000000"/>
              </a:solidFill>
              <a:latin typeface="Times" panose="02020603050405020304" pitchFamily="18" charset="0"/>
              <a:ea typeface="Times" panose="02020603050405020304" pitchFamily="18" charset="0"/>
              <a:cs typeface="Times" panose="02020603050405020304" pitchFamily="18" charset="0"/>
            </a:endParaRPr>
          </a:p>
          <a:p>
            <a:pPr marR="214304" algn="ctr">
              <a:tabLst>
                <a:tab pos="128582" algn="l"/>
                <a:tab pos="1714427" algn="l"/>
              </a:tabLst>
            </a:pPr>
            <a:r>
              <a:rPr lang="en-US" sz="1000" dirty="0">
                <a:solidFill>
                  <a:srgbClr val="000000"/>
                </a:solidFill>
                <a:latin typeface="Palatino"/>
                <a:ea typeface="Palatino"/>
                <a:cs typeface="Palatino"/>
              </a:rPr>
              <a:t> </a:t>
            </a:r>
            <a:endParaRPr lang="en-US" sz="1000" dirty="0">
              <a:solidFill>
                <a:srgbClr val="000000"/>
              </a:solidFill>
              <a:latin typeface="Times" panose="02020603050405020304" pitchFamily="18" charset="0"/>
              <a:ea typeface="Times" panose="02020603050405020304" pitchFamily="18" charset="0"/>
              <a:cs typeface="Times" panose="02020603050405020304" pitchFamily="18" charset="0"/>
            </a:endParaRPr>
          </a:p>
          <a:p>
            <a:pPr marR="214304" algn="ctr">
              <a:tabLst>
                <a:tab pos="128582" algn="l"/>
                <a:tab pos="1714427" algn="l"/>
              </a:tabLst>
            </a:pPr>
            <a:r>
              <a:rPr lang="en-US" sz="824" dirty="0">
                <a:solidFill>
                  <a:srgbClr val="000000"/>
                </a:solidFill>
                <a:latin typeface="Palatino"/>
                <a:ea typeface="Palatino"/>
                <a:cs typeface="Palatino"/>
              </a:rPr>
              <a:t> </a:t>
            </a:r>
          </a:p>
          <a:p>
            <a:pPr marR="214304" algn="ctr">
              <a:tabLst>
                <a:tab pos="128582" algn="l"/>
                <a:tab pos="1714427" algn="l"/>
              </a:tabLst>
            </a:pPr>
            <a:endParaRPr lang="en-US" sz="824" dirty="0">
              <a:solidFill>
                <a:srgbClr val="000000"/>
              </a:solidFill>
              <a:latin typeface="Palatino"/>
              <a:ea typeface="Times" panose="02020603050405020304" pitchFamily="18" charset="0"/>
              <a:cs typeface="Times" panose="02020603050405020304" pitchFamily="18" charset="0"/>
            </a:endParaRPr>
          </a:p>
          <a:p>
            <a:pPr marR="214304" algn="ctr">
              <a:tabLst>
                <a:tab pos="128582" algn="l"/>
                <a:tab pos="1714427" algn="l"/>
              </a:tabLst>
            </a:pPr>
            <a:endParaRPr lang="en-US" sz="824" dirty="0">
              <a:solidFill>
                <a:srgbClr val="000000"/>
              </a:solidFill>
              <a:latin typeface="Palatino"/>
              <a:ea typeface="Times" panose="02020603050405020304" pitchFamily="18" charset="0"/>
              <a:cs typeface="Times" panose="02020603050405020304" pitchFamily="18" charset="0"/>
            </a:endParaRPr>
          </a:p>
          <a:p>
            <a:pPr marR="214304" algn="ctr">
              <a:tabLst>
                <a:tab pos="128582" algn="l"/>
                <a:tab pos="1714427" algn="l"/>
              </a:tabLst>
            </a:pPr>
            <a:endParaRPr lang="en-US" sz="824" dirty="0">
              <a:solidFill>
                <a:srgbClr val="000000"/>
              </a:solidFill>
              <a:latin typeface="Palatino"/>
              <a:ea typeface="Times" panose="02020603050405020304" pitchFamily="18" charset="0"/>
              <a:cs typeface="Times" panose="02020603050405020304" pitchFamily="18" charset="0"/>
            </a:endParaRPr>
          </a:p>
          <a:p>
            <a:pPr marR="214304" algn="ctr">
              <a:tabLst>
                <a:tab pos="128582" algn="l"/>
                <a:tab pos="1714427" algn="l"/>
              </a:tabLst>
            </a:pPr>
            <a:endParaRPr lang="en-US" sz="824" dirty="0">
              <a:solidFill>
                <a:srgbClr val="000000"/>
              </a:solidFill>
              <a:latin typeface="Palatino"/>
              <a:ea typeface="Times" panose="02020603050405020304" pitchFamily="18" charset="0"/>
              <a:cs typeface="Times" panose="02020603050405020304" pitchFamily="18" charset="0"/>
            </a:endParaRPr>
          </a:p>
          <a:p>
            <a:pPr marR="214304" algn="ctr">
              <a:tabLst>
                <a:tab pos="128582" algn="l"/>
                <a:tab pos="1714427" algn="l"/>
              </a:tabLst>
            </a:pPr>
            <a:endParaRPr lang="en-US" sz="824" dirty="0">
              <a:solidFill>
                <a:srgbClr val="000000"/>
              </a:solidFill>
              <a:latin typeface="Palatino"/>
              <a:ea typeface="Times" panose="02020603050405020304" pitchFamily="18" charset="0"/>
              <a:cs typeface="Times" panose="02020603050405020304" pitchFamily="18" charset="0"/>
            </a:endParaRPr>
          </a:p>
          <a:p>
            <a:pPr marR="214304" algn="ctr">
              <a:tabLst>
                <a:tab pos="128582" algn="l"/>
                <a:tab pos="1714427" algn="l"/>
              </a:tabLst>
            </a:pPr>
            <a:endParaRPr lang="en-US" sz="824" dirty="0">
              <a:solidFill>
                <a:srgbClr val="000000"/>
              </a:solidFill>
              <a:latin typeface="Palatino"/>
              <a:ea typeface="Times" panose="02020603050405020304" pitchFamily="18" charset="0"/>
              <a:cs typeface="Times" panose="02020603050405020304" pitchFamily="18" charset="0"/>
            </a:endParaRPr>
          </a:p>
          <a:p>
            <a:pPr marR="214304" algn="ctr">
              <a:tabLst>
                <a:tab pos="128582" algn="l"/>
                <a:tab pos="1714427" algn="l"/>
              </a:tabLst>
            </a:pPr>
            <a:endParaRPr lang="en-US" sz="824" dirty="0">
              <a:solidFill>
                <a:srgbClr val="000000"/>
              </a:solidFill>
              <a:latin typeface="Times" panose="02020603050405020304" pitchFamily="18" charset="0"/>
              <a:ea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3A4CB62-FEEF-1140-ACC5-91290B529055}"/>
              </a:ext>
            </a:extLst>
          </p:cNvPr>
          <p:cNvSpPr txBox="1"/>
          <p:nvPr/>
        </p:nvSpPr>
        <p:spPr>
          <a:xfrm>
            <a:off x="3323235" y="414649"/>
            <a:ext cx="2561358" cy="599343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marL="128582" indent="-128582" algn="ctr">
              <a:tabLst>
                <a:tab pos="98580" algn="l"/>
              </a:tabLst>
            </a:pPr>
            <a:endParaRPr lang="en-US" sz="824" dirty="0">
              <a:solidFill>
                <a:srgbClr val="000000"/>
              </a:solidFill>
              <a:latin typeface="Palatino"/>
              <a:ea typeface="Palatino"/>
              <a:cs typeface="Palatino"/>
            </a:endParaRPr>
          </a:p>
          <a:p>
            <a:pPr marL="128582" indent="-128582" algn="ctr">
              <a:tabLst>
                <a:tab pos="98580" algn="l"/>
              </a:tabLst>
            </a:pPr>
            <a:endParaRPr lang="en-US" sz="824" dirty="0">
              <a:solidFill>
                <a:srgbClr val="000000"/>
              </a:solidFill>
              <a:latin typeface="Palatino"/>
              <a:ea typeface="Palatino"/>
              <a:cs typeface="Palatino"/>
            </a:endParaRPr>
          </a:p>
          <a:p>
            <a:pPr marL="128582" indent="-128582" algn="ctr">
              <a:tabLst>
                <a:tab pos="98580" algn="l"/>
              </a:tabLst>
            </a:pPr>
            <a:endParaRPr lang="en-US" sz="824" b="1" dirty="0">
              <a:solidFill>
                <a:srgbClr val="000000"/>
              </a:solidFill>
              <a:latin typeface="Palatino"/>
              <a:ea typeface="Palatino"/>
              <a:cs typeface="Palatino"/>
            </a:endParaRPr>
          </a:p>
          <a:p>
            <a:pPr marL="128582" indent="-128582" algn="ctr">
              <a:tabLst>
                <a:tab pos="98580" algn="l"/>
              </a:tabLst>
            </a:pPr>
            <a:endParaRPr lang="en-US" sz="824" b="1" dirty="0">
              <a:solidFill>
                <a:srgbClr val="000000"/>
              </a:solidFill>
              <a:latin typeface="Palatino"/>
              <a:ea typeface="Palatino"/>
              <a:cs typeface="Palatino"/>
            </a:endParaRPr>
          </a:p>
          <a:p>
            <a:pPr marL="128582" indent="-128582" algn="ctr">
              <a:tabLst>
                <a:tab pos="98580" algn="l"/>
              </a:tabLst>
            </a:pPr>
            <a:r>
              <a:rPr lang="en-US" sz="1000" b="1" dirty="0">
                <a:solidFill>
                  <a:srgbClr val="000000"/>
                </a:solidFill>
                <a:latin typeface="Ink Free" panose="03080402000500000000" pitchFamily="66" charset="0"/>
                <a:ea typeface="Palatino"/>
                <a:cs typeface="Palatino"/>
              </a:rPr>
              <a:t>If you have any questions, please call your building principal.</a:t>
            </a:r>
            <a:endParaRPr lang="en-US" sz="1000" b="1" dirty="0">
              <a:solidFill>
                <a:srgbClr val="000000"/>
              </a:solidFill>
              <a:latin typeface="Ink Free" panose="03080402000500000000" pitchFamily="66" charset="0"/>
              <a:ea typeface="Times" panose="02020603050405020304" pitchFamily="18" charset="0"/>
              <a:cs typeface="Times" panose="02020603050405020304" pitchFamily="18" charset="0"/>
            </a:endParaRPr>
          </a:p>
          <a:p>
            <a:pPr marR="214304">
              <a:tabLst>
                <a:tab pos="128582" algn="l"/>
                <a:tab pos="1714427" algn="l"/>
              </a:tabLst>
            </a:pPr>
            <a:r>
              <a:rPr lang="en-US" sz="1000" b="1" dirty="0">
                <a:solidFill>
                  <a:srgbClr val="000000"/>
                </a:solidFill>
                <a:latin typeface="Ink Free" panose="03080402000500000000" pitchFamily="66" charset="0"/>
                <a:ea typeface="Palatino"/>
                <a:cs typeface="Palatino"/>
              </a:rPr>
              <a:t> </a:t>
            </a:r>
            <a:endParaRPr lang="en-US" sz="1000" b="1" dirty="0">
              <a:solidFill>
                <a:srgbClr val="000000"/>
              </a:solidFill>
              <a:latin typeface="Ink Free" panose="03080402000500000000" pitchFamily="66" charset="0"/>
              <a:ea typeface="Times" panose="02020603050405020304" pitchFamily="18" charset="0"/>
              <a:cs typeface="Times" panose="02020603050405020304" pitchFamily="18" charset="0"/>
            </a:endParaRPr>
          </a:p>
          <a:p>
            <a:pPr marL="128582" indent="-128582" algn="ctr">
              <a:tabLst>
                <a:tab pos="98580" algn="l"/>
              </a:tabLst>
            </a:pPr>
            <a:r>
              <a:rPr lang="en-US" sz="1000" b="1" dirty="0">
                <a:solidFill>
                  <a:srgbClr val="000000"/>
                </a:solidFill>
                <a:latin typeface="Ink Free" panose="03080402000500000000" pitchFamily="66" charset="0"/>
                <a:ea typeface="Palatino"/>
                <a:cs typeface="Palatino"/>
              </a:rPr>
              <a:t>Brochures and referral forms can be obtained from the Gifted Intervention Specialist.</a:t>
            </a:r>
            <a:endParaRPr lang="en-US" sz="1000" b="1" dirty="0">
              <a:solidFill>
                <a:srgbClr val="000000"/>
              </a:solidFill>
              <a:latin typeface="Ink Free" panose="03080402000500000000" pitchFamily="66" charset="0"/>
              <a:ea typeface="Times" panose="02020603050405020304" pitchFamily="18" charset="0"/>
              <a:cs typeface="Times" panose="02020603050405020304" pitchFamily="18" charset="0"/>
            </a:endParaRPr>
          </a:p>
          <a:p>
            <a:pPr algn="ctr"/>
            <a:endParaRPr lang="en-US" sz="10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" panose="02020603050405020304" pitchFamily="18" charset="0"/>
            </a:endParaRPr>
          </a:p>
          <a:p>
            <a:pPr algn="ctr"/>
            <a:endParaRPr lang="en-US" sz="10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" panose="02020603050405020304" pitchFamily="18" charset="0"/>
            </a:endParaRPr>
          </a:p>
          <a:p>
            <a:pPr algn="ctr"/>
            <a:endParaRPr lang="en-US" sz="10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" panose="02020603050405020304" pitchFamily="18" charset="0"/>
            </a:endParaRPr>
          </a:p>
          <a:p>
            <a:pPr algn="ctr"/>
            <a:endParaRPr lang="en-US" sz="10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" panose="02020603050405020304" pitchFamily="18" charset="0"/>
            </a:endParaRPr>
          </a:p>
          <a:p>
            <a:pPr algn="ctr"/>
            <a:endParaRPr lang="en-US" sz="10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" panose="02020603050405020304" pitchFamily="18" charset="0"/>
            </a:endParaRPr>
          </a:p>
          <a:p>
            <a:pPr algn="ctr"/>
            <a:endParaRPr lang="en-US" sz="1000" b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" panose="02020603050405020304" pitchFamily="18" charset="0"/>
            </a:endParaRPr>
          </a:p>
          <a:p>
            <a:pPr algn="ctr"/>
            <a:r>
              <a:rPr lang="en-US" sz="1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Dawson-Bryant Local Schools</a:t>
            </a:r>
            <a:endParaRPr lang="en-US" sz="1000" dirty="0">
              <a:latin typeface="Times" panose="02020603050405020304" pitchFamily="18" charset="0"/>
              <a:ea typeface="Times" panose="02020603050405020304" pitchFamily="18" charset="0"/>
              <a:cs typeface="Times" panose="02020603050405020304" pitchFamily="18" charset="0"/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 </a:t>
            </a:r>
            <a:endParaRPr lang="en-US" sz="1000" dirty="0">
              <a:solidFill>
                <a:schemeClr val="bg1"/>
              </a:solidFill>
              <a:latin typeface="Times" panose="02020603050405020304" pitchFamily="18" charset="0"/>
              <a:ea typeface="Times" panose="02020603050405020304" pitchFamily="18" charset="0"/>
              <a:cs typeface="Times" panose="02020603050405020304" pitchFamily="18" charset="0"/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 </a:t>
            </a:r>
            <a:endParaRPr lang="en-US" sz="1000" dirty="0">
              <a:solidFill>
                <a:schemeClr val="bg1"/>
              </a:solidFill>
              <a:latin typeface="Times" panose="02020603050405020304" pitchFamily="18" charset="0"/>
              <a:ea typeface="Times" panose="02020603050405020304" pitchFamily="18" charset="0"/>
              <a:cs typeface="Times" panose="02020603050405020304" pitchFamily="18" charset="0"/>
            </a:endParaRPr>
          </a:p>
          <a:p>
            <a:pPr algn="ctr"/>
            <a:r>
              <a:rPr lang="en-US" sz="1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Mrs. Angela </a:t>
            </a:r>
            <a:r>
              <a:rPr lang="en-US" sz="1000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LaFon</a:t>
            </a:r>
            <a:endParaRPr lang="en-US" sz="1000" dirty="0">
              <a:latin typeface="Times" panose="02020603050405020304" pitchFamily="18" charset="0"/>
              <a:ea typeface="Times" panose="02020603050405020304" pitchFamily="18" charset="0"/>
              <a:cs typeface="Times" panose="02020603050405020304" pitchFamily="18" charset="0"/>
            </a:endParaRPr>
          </a:p>
          <a:p>
            <a:pPr algn="ctr"/>
            <a:r>
              <a:rPr lang="en-US" sz="10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Director of Special Education</a:t>
            </a:r>
            <a:endParaRPr lang="en-US" sz="1000" dirty="0">
              <a:solidFill>
                <a:schemeClr val="bg1"/>
              </a:solidFill>
              <a:latin typeface="Times" panose="02020603050405020304" pitchFamily="18" charset="0"/>
              <a:ea typeface="Times" panose="02020603050405020304" pitchFamily="18" charset="0"/>
              <a:cs typeface="Times" panose="02020603050405020304" pitchFamily="18" charset="0"/>
            </a:endParaRPr>
          </a:p>
          <a:p>
            <a:pPr algn="ctr"/>
            <a:r>
              <a:rPr lang="en-US" sz="10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740-532-6451 ext. 73212</a:t>
            </a:r>
            <a:endParaRPr lang="en-US" sz="1000" dirty="0">
              <a:solidFill>
                <a:schemeClr val="bg1"/>
              </a:solidFill>
              <a:latin typeface="Times" panose="02020603050405020304" pitchFamily="18" charset="0"/>
              <a:ea typeface="Times" panose="02020603050405020304" pitchFamily="18" charset="0"/>
              <a:cs typeface="Times" panose="02020603050405020304" pitchFamily="18" charset="0"/>
            </a:endParaRPr>
          </a:p>
          <a:p>
            <a:pPr algn="ctr"/>
            <a:r>
              <a:rPr lang="en-US" sz="1000" b="1" u="sng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angie.dillow@db.k12.oh.us</a:t>
            </a:r>
            <a:endParaRPr lang="en-US" sz="1000" dirty="0">
              <a:solidFill>
                <a:schemeClr val="bg1"/>
              </a:solidFill>
              <a:latin typeface="Times" panose="02020603050405020304" pitchFamily="18" charset="0"/>
              <a:ea typeface="Times" panose="02020603050405020304" pitchFamily="18" charset="0"/>
              <a:cs typeface="Times" panose="02020603050405020304" pitchFamily="18" charset="0"/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 </a:t>
            </a:r>
            <a:endParaRPr lang="en-US" sz="1000" dirty="0">
              <a:solidFill>
                <a:schemeClr val="bg1"/>
              </a:solidFill>
              <a:latin typeface="Times" panose="02020603050405020304" pitchFamily="18" charset="0"/>
              <a:ea typeface="Times" panose="02020603050405020304" pitchFamily="18" charset="0"/>
              <a:cs typeface="Times" panose="02020603050405020304" pitchFamily="18" charset="0"/>
            </a:endParaRPr>
          </a:p>
          <a:p>
            <a:r>
              <a:rPr lang="en-US" sz="1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 </a:t>
            </a:r>
            <a:endParaRPr lang="en-US" sz="1000" dirty="0">
              <a:solidFill>
                <a:schemeClr val="bg1"/>
              </a:solidFill>
              <a:latin typeface="Times" panose="02020603050405020304" pitchFamily="18" charset="0"/>
              <a:ea typeface="Times" panose="02020603050405020304" pitchFamily="18" charset="0"/>
              <a:cs typeface="Times" panose="02020603050405020304" pitchFamily="18" charset="0"/>
            </a:endParaRPr>
          </a:p>
          <a:p>
            <a:pPr algn="ctr"/>
            <a:r>
              <a:rPr lang="en-US" sz="1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Mrs. Katie Hamm</a:t>
            </a:r>
            <a:endParaRPr lang="en-US" sz="1000" dirty="0">
              <a:latin typeface="Times" panose="02020603050405020304" pitchFamily="18" charset="0"/>
              <a:ea typeface="Times" panose="02020603050405020304" pitchFamily="18" charset="0"/>
              <a:cs typeface="Times" panose="02020603050405020304" pitchFamily="18" charset="0"/>
            </a:endParaRPr>
          </a:p>
          <a:p>
            <a:pPr algn="ctr"/>
            <a:r>
              <a:rPr lang="en-US" sz="10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Gifted Intervention Specialist</a:t>
            </a:r>
            <a:endParaRPr lang="en-US" sz="1000" dirty="0">
              <a:solidFill>
                <a:schemeClr val="bg1"/>
              </a:solidFill>
              <a:latin typeface="Times" panose="02020603050405020304" pitchFamily="18" charset="0"/>
              <a:ea typeface="Times" panose="02020603050405020304" pitchFamily="18" charset="0"/>
              <a:cs typeface="Times" panose="02020603050405020304" pitchFamily="18" charset="0"/>
            </a:endParaRPr>
          </a:p>
          <a:p>
            <a:pPr algn="ctr"/>
            <a:r>
              <a:rPr lang="en-US" sz="10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740-532-6898  or 740-532-6345</a:t>
            </a:r>
            <a:endParaRPr lang="en-US" sz="1000" dirty="0">
              <a:solidFill>
                <a:schemeClr val="bg1"/>
              </a:solidFill>
              <a:latin typeface="Times" panose="02020603050405020304" pitchFamily="18" charset="0"/>
              <a:ea typeface="Times" panose="02020603050405020304" pitchFamily="18" charset="0"/>
              <a:cs typeface="Times" panose="02020603050405020304" pitchFamily="18" charset="0"/>
            </a:endParaRPr>
          </a:p>
          <a:p>
            <a:pPr algn="ctr"/>
            <a:r>
              <a:rPr lang="en-US" sz="1000" b="1" u="sng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katie.hamm@db.k12.oh.us</a:t>
            </a:r>
            <a:endParaRPr lang="en-US" sz="1000" dirty="0">
              <a:solidFill>
                <a:schemeClr val="bg1"/>
              </a:solidFill>
              <a:latin typeface="Times" panose="02020603050405020304" pitchFamily="18" charset="0"/>
              <a:ea typeface="Times" panose="02020603050405020304" pitchFamily="18" charset="0"/>
              <a:cs typeface="Times" panose="02020603050405020304" pitchFamily="18" charset="0"/>
            </a:endParaRPr>
          </a:p>
          <a:p>
            <a:pPr algn="ctr"/>
            <a:r>
              <a:rPr lang="en-US" sz="1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 </a:t>
            </a:r>
            <a:endParaRPr lang="en-US" sz="1000" dirty="0">
              <a:solidFill>
                <a:schemeClr val="bg1"/>
              </a:solidFill>
              <a:latin typeface="Times" panose="02020603050405020304" pitchFamily="18" charset="0"/>
              <a:ea typeface="Times" panose="02020603050405020304" pitchFamily="18" charset="0"/>
              <a:cs typeface="Times" panose="02020603050405020304" pitchFamily="18" charset="0"/>
            </a:endParaRPr>
          </a:p>
          <a:p>
            <a:pPr algn="ctr"/>
            <a:r>
              <a:rPr lang="en-US" sz="10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Lawrence County Educational Service Center</a:t>
            </a:r>
            <a:endParaRPr lang="en-US" sz="1000" dirty="0">
              <a:solidFill>
                <a:schemeClr val="bg1"/>
              </a:solidFill>
              <a:latin typeface="Times" panose="02020603050405020304" pitchFamily="18" charset="0"/>
              <a:ea typeface="Times" panose="02020603050405020304" pitchFamily="18" charset="0"/>
              <a:cs typeface="Times" panose="02020603050405020304" pitchFamily="18" charset="0"/>
            </a:endParaRPr>
          </a:p>
          <a:p>
            <a:pPr algn="ctr"/>
            <a:r>
              <a:rPr lang="en-US" sz="10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740-867-3422</a:t>
            </a:r>
          </a:p>
          <a:p>
            <a:pPr algn="ctr"/>
            <a:endParaRPr lang="en-US" sz="1000" b="1" dirty="0">
              <a:solidFill>
                <a:srgbClr val="000000"/>
              </a:solidFill>
              <a:latin typeface="Times New Roman" panose="02020603050405020304" pitchFamily="18" charset="0"/>
              <a:ea typeface="Times" panose="02020603050405020304" pitchFamily="18" charset="0"/>
              <a:cs typeface="Times" panose="02020603050405020304" pitchFamily="18" charset="0"/>
            </a:endParaRPr>
          </a:p>
          <a:p>
            <a:pPr algn="ctr"/>
            <a:endParaRPr lang="en-US" sz="1000" b="1" dirty="0">
              <a:solidFill>
                <a:srgbClr val="000000"/>
              </a:solidFill>
              <a:latin typeface="Times New Roman" panose="02020603050405020304" pitchFamily="18" charset="0"/>
              <a:ea typeface="Times" panose="02020603050405020304" pitchFamily="18" charset="0"/>
              <a:cs typeface="Times" panose="02020603050405020304" pitchFamily="18" charset="0"/>
            </a:endParaRPr>
          </a:p>
          <a:p>
            <a:pPr algn="ctr"/>
            <a:endParaRPr lang="en-US" sz="1000" b="1" dirty="0">
              <a:solidFill>
                <a:srgbClr val="000000"/>
              </a:solidFill>
              <a:latin typeface="Times New Roman" panose="02020603050405020304" pitchFamily="18" charset="0"/>
              <a:ea typeface="Times" panose="02020603050405020304" pitchFamily="18" charset="0"/>
              <a:cs typeface="Times" panose="02020603050405020304" pitchFamily="18" charset="0"/>
            </a:endParaRPr>
          </a:p>
          <a:p>
            <a:pPr algn="ctr"/>
            <a:endParaRPr lang="en-US" sz="1000" b="1" dirty="0">
              <a:solidFill>
                <a:srgbClr val="000000"/>
              </a:solidFill>
              <a:latin typeface="Times New Roman" panose="02020603050405020304" pitchFamily="18" charset="0"/>
              <a:ea typeface="Times" panose="02020603050405020304" pitchFamily="18" charset="0"/>
              <a:cs typeface="Times" panose="02020603050405020304" pitchFamily="18" charset="0"/>
            </a:endParaRPr>
          </a:p>
          <a:p>
            <a:pPr algn="ctr"/>
            <a:endParaRPr lang="en-US" sz="1000" b="1" dirty="0">
              <a:solidFill>
                <a:srgbClr val="000000"/>
              </a:solidFill>
              <a:latin typeface="Times New Roman" panose="02020603050405020304" pitchFamily="18" charset="0"/>
              <a:ea typeface="Times" panose="02020603050405020304" pitchFamily="18" charset="0"/>
              <a:cs typeface="Times" panose="02020603050405020304" pitchFamily="18" charset="0"/>
            </a:endParaRPr>
          </a:p>
          <a:p>
            <a:pPr algn="ctr"/>
            <a:endParaRPr lang="en-US" sz="1050" dirty="0">
              <a:solidFill>
                <a:srgbClr val="000000"/>
              </a:solidFill>
              <a:latin typeface="Times" panose="02020603050405020304" pitchFamily="18" charset="0"/>
              <a:ea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0B417F-3291-93BB-640C-6151706706B7}"/>
              </a:ext>
            </a:extLst>
          </p:cNvPr>
          <p:cNvSpPr txBox="1"/>
          <p:nvPr/>
        </p:nvSpPr>
        <p:spPr>
          <a:xfrm>
            <a:off x="6470322" y="416508"/>
            <a:ext cx="2499014" cy="608628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>
              <a:tabLst>
                <a:tab pos="1843010" algn="l"/>
              </a:tabLst>
            </a:pPr>
            <a:endParaRPr lang="en-US" sz="1350" b="1" i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" panose="02020603050405020304" pitchFamily="18" charset="0"/>
            </a:endParaRPr>
          </a:p>
          <a:p>
            <a:pPr marL="257164" indent="-171443" algn="ctr"/>
            <a:endParaRPr lang="en-US" sz="1050" dirty="0">
              <a:solidFill>
                <a:srgbClr val="000000"/>
              </a:solidFill>
              <a:latin typeface="ADLaM Display" panose="02010000000000000000" pitchFamily="2" charset="0"/>
              <a:ea typeface="ADLaM Display" panose="02010000000000000000" pitchFamily="2" charset="0"/>
              <a:cs typeface="ADLaM Display" panose="02010000000000000000" pitchFamily="2" charset="0"/>
            </a:endParaRPr>
          </a:p>
          <a:p>
            <a:pPr marL="257164" indent="-171443" algn="ctr"/>
            <a:r>
              <a:rPr lang="en-US" sz="1600" dirty="0">
                <a:solidFill>
                  <a:srgbClr val="000000"/>
                </a:solidFill>
                <a:latin typeface="Bahnschrift SemiBold" panose="020B0502040204020203" pitchFamily="34" charset="0"/>
                <a:ea typeface="ADLaM Display" panose="02010000000000000000" pitchFamily="2" charset="0"/>
                <a:cs typeface="ADLaM Display" panose="02010000000000000000" pitchFamily="2" charset="0"/>
              </a:rPr>
              <a:t>Assessment and Screening </a:t>
            </a:r>
          </a:p>
          <a:p>
            <a:pPr marL="257164" indent="-171443" algn="ctr"/>
            <a:r>
              <a:rPr lang="en-US" sz="1600" dirty="0">
                <a:solidFill>
                  <a:srgbClr val="000000"/>
                </a:solidFill>
                <a:latin typeface="Bahnschrift SemiBold" panose="020B0502040204020203" pitchFamily="34" charset="0"/>
                <a:ea typeface="ADLaM Display" panose="02010000000000000000" pitchFamily="2" charset="0"/>
                <a:cs typeface="ADLaM Display" panose="02010000000000000000" pitchFamily="2" charset="0"/>
              </a:rPr>
              <a:t>Information </a:t>
            </a:r>
          </a:p>
          <a:p>
            <a:pPr marL="257164" indent="-171443" algn="ctr"/>
            <a:r>
              <a:rPr lang="en-US" sz="1600" dirty="0">
                <a:solidFill>
                  <a:srgbClr val="000000"/>
                </a:solidFill>
                <a:latin typeface="Bahnschrift SemiBold" panose="020B0502040204020203" pitchFamily="34" charset="0"/>
                <a:ea typeface="ADLaM Display" panose="02010000000000000000" pitchFamily="2" charset="0"/>
                <a:cs typeface="ADLaM Display" panose="02010000000000000000" pitchFamily="2" charset="0"/>
              </a:rPr>
              <a:t>for</a:t>
            </a:r>
          </a:p>
          <a:p>
            <a:pPr marL="257164" indent="-171443" algn="ctr"/>
            <a:r>
              <a:rPr lang="en-US" sz="1600" dirty="0">
                <a:solidFill>
                  <a:srgbClr val="000000"/>
                </a:solidFill>
                <a:latin typeface="Bahnschrift SemiBold" panose="020B0502040204020203" pitchFamily="34" charset="0"/>
                <a:ea typeface="ADLaM Display" panose="02010000000000000000" pitchFamily="2" charset="0"/>
                <a:cs typeface="ADLaM Display" panose="02010000000000000000" pitchFamily="2" charset="0"/>
              </a:rPr>
              <a:t>Gifted Identification</a:t>
            </a:r>
          </a:p>
          <a:p>
            <a:pPr algn="ctr">
              <a:tabLst>
                <a:tab pos="1843010" algn="l"/>
              </a:tabLst>
            </a:pPr>
            <a:endParaRPr lang="en-US" sz="1350" b="1" i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" panose="02020603050405020304" pitchFamily="18" charset="0"/>
            </a:endParaRPr>
          </a:p>
          <a:p>
            <a:pPr algn="ctr">
              <a:tabLst>
                <a:tab pos="1843010" algn="l"/>
              </a:tabLst>
            </a:pPr>
            <a:endParaRPr lang="en-US" sz="1350" b="1" i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" panose="02020603050405020304" pitchFamily="18" charset="0"/>
            </a:endParaRPr>
          </a:p>
          <a:p>
            <a:pPr algn="ctr">
              <a:tabLst>
                <a:tab pos="1843010" algn="l"/>
              </a:tabLst>
            </a:pPr>
            <a:endParaRPr lang="en-US" sz="1350" b="1" i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" panose="02020603050405020304" pitchFamily="18" charset="0"/>
            </a:endParaRPr>
          </a:p>
          <a:p>
            <a:pPr algn="ctr">
              <a:tabLst>
                <a:tab pos="1843010" algn="l"/>
              </a:tabLst>
            </a:pPr>
            <a:endParaRPr lang="en-US" sz="1350" b="1" i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" panose="02020603050405020304" pitchFamily="18" charset="0"/>
            </a:endParaRPr>
          </a:p>
          <a:p>
            <a:pPr algn="ctr">
              <a:tabLst>
                <a:tab pos="1843010" algn="l"/>
              </a:tabLst>
            </a:pPr>
            <a:r>
              <a:rPr lang="en-US" sz="14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Dawson-Bryant Local Schools</a:t>
            </a:r>
            <a:endParaRPr lang="en-US" sz="1400" dirty="0">
              <a:solidFill>
                <a:srgbClr val="000000"/>
              </a:solidFill>
              <a:latin typeface="Times" panose="02020603050405020304" pitchFamily="18" charset="0"/>
              <a:ea typeface="Times" panose="02020603050405020304" pitchFamily="18" charset="0"/>
              <a:cs typeface="Times" panose="02020603050405020304" pitchFamily="18" charset="0"/>
            </a:endParaRPr>
          </a:p>
          <a:p>
            <a:pPr algn="ctr">
              <a:tabLst>
                <a:tab pos="1843010" algn="l"/>
              </a:tabLst>
            </a:pPr>
            <a:r>
              <a:rPr lang="en-US" sz="1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701 High Street</a:t>
            </a:r>
            <a:endParaRPr lang="en-US" sz="1400" dirty="0">
              <a:solidFill>
                <a:srgbClr val="000000"/>
              </a:solidFill>
              <a:latin typeface="Times" panose="02020603050405020304" pitchFamily="18" charset="0"/>
              <a:ea typeface="Times" panose="02020603050405020304" pitchFamily="18" charset="0"/>
              <a:cs typeface="Times" panose="02020603050405020304" pitchFamily="18" charset="0"/>
            </a:endParaRPr>
          </a:p>
          <a:p>
            <a:pPr algn="ctr">
              <a:tabLst>
                <a:tab pos="1843010" algn="l"/>
              </a:tabLst>
            </a:pPr>
            <a:r>
              <a:rPr lang="en-US" sz="1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Coal Grove, Ohio 45638</a:t>
            </a:r>
            <a:endParaRPr lang="en-US" sz="1400" dirty="0">
              <a:solidFill>
                <a:srgbClr val="000000"/>
              </a:solidFill>
              <a:latin typeface="Times" panose="02020603050405020304" pitchFamily="18" charset="0"/>
              <a:ea typeface="Times" panose="02020603050405020304" pitchFamily="18" charset="0"/>
              <a:cs typeface="Times" panose="02020603050405020304" pitchFamily="18" charset="0"/>
            </a:endParaRPr>
          </a:p>
          <a:p>
            <a:pPr algn="ctr">
              <a:tabLst>
                <a:tab pos="1843010" algn="l"/>
              </a:tabLst>
            </a:pPr>
            <a:r>
              <a:rPr lang="en-US" sz="14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(740) 532-6451</a:t>
            </a:r>
            <a:endParaRPr lang="en-US" sz="1400" dirty="0">
              <a:solidFill>
                <a:srgbClr val="000000"/>
              </a:solidFill>
              <a:latin typeface="Times" panose="02020603050405020304" pitchFamily="18" charset="0"/>
              <a:ea typeface="Times" panose="02020603050405020304" pitchFamily="18" charset="0"/>
              <a:cs typeface="Times" panose="02020603050405020304" pitchFamily="18" charset="0"/>
            </a:endParaRPr>
          </a:p>
          <a:p>
            <a:pPr algn="ctr">
              <a:tabLst>
                <a:tab pos="1843010" algn="l"/>
              </a:tabLst>
            </a:pPr>
            <a:r>
              <a:rPr lang="en-US" sz="13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 </a:t>
            </a:r>
            <a:endParaRPr lang="en-US" sz="1350" dirty="0">
              <a:solidFill>
                <a:srgbClr val="000000"/>
              </a:solidFill>
              <a:latin typeface="Times" panose="02020603050405020304" pitchFamily="18" charset="0"/>
              <a:ea typeface="Times" panose="02020603050405020304" pitchFamily="18" charset="0"/>
              <a:cs typeface="Times" panose="02020603050405020304" pitchFamily="18" charset="0"/>
            </a:endParaRPr>
          </a:p>
          <a:p>
            <a:pPr algn="ctr">
              <a:tabLst>
                <a:tab pos="1843010" algn="l"/>
              </a:tabLst>
            </a:pPr>
            <a:r>
              <a:rPr lang="en-US" sz="13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 </a:t>
            </a:r>
            <a:endParaRPr lang="en-US" sz="1350" dirty="0">
              <a:solidFill>
                <a:srgbClr val="000000"/>
              </a:solidFill>
              <a:latin typeface="Times" panose="02020603050405020304" pitchFamily="18" charset="0"/>
              <a:ea typeface="Times" panose="02020603050405020304" pitchFamily="18" charset="0"/>
              <a:cs typeface="Times" panose="02020603050405020304" pitchFamily="18" charset="0"/>
            </a:endParaRPr>
          </a:p>
          <a:p>
            <a:pPr algn="ctr">
              <a:tabLst>
                <a:tab pos="1843010" algn="l"/>
              </a:tabLst>
            </a:pPr>
            <a:r>
              <a:rPr lang="en-US" sz="13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 </a:t>
            </a:r>
          </a:p>
          <a:p>
            <a:pPr algn="ctr">
              <a:tabLst>
                <a:tab pos="1843010" algn="l"/>
              </a:tabLst>
            </a:pPr>
            <a:endParaRPr lang="en-US" sz="1350" dirty="0">
              <a:solidFill>
                <a:srgbClr val="000000"/>
              </a:solidFill>
              <a:latin typeface="Times New Roman" panose="02020603050405020304" pitchFamily="18" charset="0"/>
              <a:ea typeface="Times" panose="02020603050405020304" pitchFamily="18" charset="0"/>
              <a:cs typeface="Times" panose="02020603050405020304" pitchFamily="18" charset="0"/>
            </a:endParaRPr>
          </a:p>
          <a:p>
            <a:pPr algn="ctr">
              <a:tabLst>
                <a:tab pos="1843010" algn="l"/>
              </a:tabLst>
            </a:pPr>
            <a:endParaRPr lang="en-US" sz="1350" dirty="0">
              <a:solidFill>
                <a:srgbClr val="000000"/>
              </a:solidFill>
              <a:latin typeface="Times New Roman" panose="02020603050405020304" pitchFamily="18" charset="0"/>
              <a:ea typeface="Times" panose="02020603050405020304" pitchFamily="18" charset="0"/>
              <a:cs typeface="Times" panose="02020603050405020304" pitchFamily="18" charset="0"/>
            </a:endParaRPr>
          </a:p>
          <a:p>
            <a:pPr algn="ctr">
              <a:tabLst>
                <a:tab pos="1843010" algn="l"/>
              </a:tabLst>
            </a:pPr>
            <a:endParaRPr lang="en-US" sz="1350" dirty="0">
              <a:solidFill>
                <a:srgbClr val="000000"/>
              </a:solidFill>
              <a:latin typeface="Times New Roman" panose="02020603050405020304" pitchFamily="18" charset="0"/>
              <a:ea typeface="Times" panose="02020603050405020304" pitchFamily="18" charset="0"/>
              <a:cs typeface="Times" panose="02020603050405020304" pitchFamily="18" charset="0"/>
            </a:endParaRPr>
          </a:p>
          <a:p>
            <a:pPr algn="ctr">
              <a:tabLst>
                <a:tab pos="1843010" algn="l"/>
              </a:tabLst>
            </a:pPr>
            <a:endParaRPr lang="en-US" sz="1350" dirty="0">
              <a:solidFill>
                <a:srgbClr val="000000"/>
              </a:solidFill>
              <a:latin typeface="Times New Roman" panose="02020603050405020304" pitchFamily="18" charset="0"/>
              <a:ea typeface="Times" panose="02020603050405020304" pitchFamily="18" charset="0"/>
              <a:cs typeface="Times" panose="02020603050405020304" pitchFamily="18" charset="0"/>
            </a:endParaRPr>
          </a:p>
          <a:p>
            <a:pPr algn="ctr">
              <a:tabLst>
                <a:tab pos="1843010" algn="l"/>
              </a:tabLst>
            </a:pPr>
            <a:endParaRPr lang="en-US" sz="1350" dirty="0">
              <a:solidFill>
                <a:srgbClr val="000000"/>
              </a:solidFill>
              <a:latin typeface="Times New Roman" panose="02020603050405020304" pitchFamily="18" charset="0"/>
              <a:ea typeface="Times" panose="02020603050405020304" pitchFamily="18" charset="0"/>
              <a:cs typeface="Times" panose="02020603050405020304" pitchFamily="18" charset="0"/>
            </a:endParaRPr>
          </a:p>
          <a:p>
            <a:pPr algn="ctr">
              <a:tabLst>
                <a:tab pos="1843010" algn="l"/>
              </a:tabLst>
            </a:pPr>
            <a:r>
              <a:rPr lang="en-US" sz="135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" panose="02020603050405020304" pitchFamily="18" charset="0"/>
              </a:rPr>
              <a:t> </a:t>
            </a:r>
          </a:p>
          <a:p>
            <a:pPr algn="ctr">
              <a:tabLst>
                <a:tab pos="1843010" algn="l"/>
              </a:tabLst>
            </a:pPr>
            <a:endParaRPr lang="en-US" sz="1350" dirty="0">
              <a:solidFill>
                <a:srgbClr val="000000"/>
              </a:solidFill>
              <a:latin typeface="Times New Roman" panose="02020603050405020304" pitchFamily="18" charset="0"/>
              <a:ea typeface="Times" panose="02020603050405020304" pitchFamily="18" charset="0"/>
              <a:cs typeface="Times" panose="02020603050405020304" pitchFamily="18" charset="0"/>
            </a:endParaRPr>
          </a:p>
          <a:p>
            <a:pPr algn="ctr">
              <a:tabLst>
                <a:tab pos="1843010" algn="l"/>
              </a:tabLst>
            </a:pPr>
            <a:endParaRPr lang="en-US" sz="1350" dirty="0">
              <a:solidFill>
                <a:srgbClr val="000000"/>
              </a:solidFill>
              <a:latin typeface="Times New Roman" panose="02020603050405020304" pitchFamily="18" charset="0"/>
              <a:ea typeface="Times" panose="02020603050405020304" pitchFamily="18" charset="0"/>
              <a:cs typeface="Times" panose="02020603050405020304" pitchFamily="18" charset="0"/>
            </a:endParaRPr>
          </a:p>
          <a:p>
            <a:pPr algn="ctr">
              <a:tabLst>
                <a:tab pos="1843010" algn="l"/>
              </a:tabLst>
            </a:pPr>
            <a:endParaRPr lang="en-US" sz="1350" dirty="0">
              <a:solidFill>
                <a:srgbClr val="000000"/>
              </a:solidFill>
              <a:latin typeface="Times New Roman" panose="02020603050405020304" pitchFamily="18" charset="0"/>
              <a:ea typeface="Times" panose="02020603050405020304" pitchFamily="18" charset="0"/>
              <a:cs typeface="Times" panose="02020603050405020304" pitchFamily="18" charset="0"/>
            </a:endParaRPr>
          </a:p>
          <a:p>
            <a:pPr algn="ctr">
              <a:tabLst>
                <a:tab pos="1843010" algn="l"/>
              </a:tabLst>
            </a:pPr>
            <a:endParaRPr lang="en-US" sz="1350" dirty="0">
              <a:solidFill>
                <a:srgbClr val="000000"/>
              </a:solidFill>
              <a:latin typeface="Times" panose="02020603050405020304" pitchFamily="18" charset="0"/>
              <a:ea typeface="Times" panose="02020603050405020304" pitchFamily="18" charset="0"/>
              <a:cs typeface="Times" panose="02020603050405020304" pitchFamily="18" charset="0"/>
            </a:endParaRPr>
          </a:p>
        </p:txBody>
      </p:sp>
      <p:pic>
        <p:nvPicPr>
          <p:cNvPr id="10" name="image2.png">
            <a:extLst>
              <a:ext uri="{FF2B5EF4-FFF2-40B4-BE49-F238E27FC236}">
                <a16:creationId xmlns:a16="http://schemas.microsoft.com/office/drawing/2014/main" id="{FC48A89E-61C8-A5B9-8764-02CD2E0B4A93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7113142" y="4220710"/>
            <a:ext cx="1216344" cy="124872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520388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2F196E3-0865-DA71-7786-4B60DF5A1C41}"/>
              </a:ext>
            </a:extLst>
          </p:cNvPr>
          <p:cNvSpPr txBox="1"/>
          <p:nvPr/>
        </p:nvSpPr>
        <p:spPr>
          <a:xfrm>
            <a:off x="194934" y="372120"/>
            <a:ext cx="2561357" cy="614283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>
              <a:tabLst>
                <a:tab pos="1843010" algn="l"/>
              </a:tabLst>
            </a:pPr>
            <a:endParaRPr lang="en-US" sz="900" dirty="0">
              <a:solidFill>
                <a:srgbClr val="000000"/>
              </a:solidFill>
              <a:latin typeface="Ink Free" panose="03080402000500000000" pitchFamily="66" charset="0"/>
              <a:ea typeface="Palatino"/>
              <a:cs typeface="Palatino"/>
            </a:endParaRPr>
          </a:p>
          <a:p>
            <a:pPr algn="ctr">
              <a:tabLst>
                <a:tab pos="1843010" algn="l"/>
              </a:tabLst>
            </a:pPr>
            <a:r>
              <a:rPr lang="en-US" sz="1200" dirty="0">
                <a:solidFill>
                  <a:srgbClr val="000000"/>
                </a:solidFill>
                <a:latin typeface="Ink Free" panose="03080402000500000000" pitchFamily="66" charset="0"/>
                <a:ea typeface="Palatino"/>
                <a:cs typeface="Palatino"/>
              </a:rPr>
              <a:t>The district uses the following assessment instruments for screening and identification of students with giftedness.  Whole grade screening at the second and fifth grade level is identified by the In-View assessment and </a:t>
            </a:r>
            <a:r>
              <a:rPr lang="en-US" sz="1200" dirty="0" err="1">
                <a:solidFill>
                  <a:srgbClr val="000000"/>
                </a:solidFill>
                <a:latin typeface="Ink Free" panose="03080402000500000000" pitchFamily="66" charset="0"/>
                <a:ea typeface="Palatino"/>
                <a:cs typeface="Palatino"/>
              </a:rPr>
              <a:t>i</a:t>
            </a:r>
            <a:r>
              <a:rPr lang="en-US" sz="1200" dirty="0">
                <a:solidFill>
                  <a:srgbClr val="000000"/>
                </a:solidFill>
                <a:latin typeface="Ink Free" panose="03080402000500000000" pitchFamily="66" charset="0"/>
                <a:ea typeface="Palatino"/>
                <a:cs typeface="Palatino"/>
              </a:rPr>
              <a:t>-Ready. Brochures and referral forms can be obtained from the Gifted Intervention Specialist.  </a:t>
            </a:r>
          </a:p>
          <a:p>
            <a:pPr algn="ctr">
              <a:tabLst>
                <a:tab pos="1843010" algn="l"/>
              </a:tabLst>
            </a:pPr>
            <a:endParaRPr lang="en-US" sz="1200" dirty="0">
              <a:solidFill>
                <a:srgbClr val="000000"/>
              </a:solidFill>
              <a:latin typeface="Ink Free" panose="03080402000500000000" pitchFamily="66" charset="0"/>
              <a:ea typeface="Times" panose="02020603050405020304" pitchFamily="18" charset="0"/>
              <a:cs typeface="Times" panose="02020603050405020304" pitchFamily="18" charset="0"/>
            </a:endParaRPr>
          </a:p>
          <a:p>
            <a:pPr algn="ctr">
              <a:tabLst>
                <a:tab pos="1843010" algn="l"/>
              </a:tabLst>
            </a:pPr>
            <a:endParaRPr lang="en-US" sz="1200" b="1" dirty="0">
              <a:solidFill>
                <a:srgbClr val="000000"/>
              </a:solidFill>
              <a:latin typeface="Palatino"/>
              <a:ea typeface="Palatino"/>
              <a:cs typeface="Palatino"/>
            </a:endParaRPr>
          </a:p>
          <a:p>
            <a:pPr algn="ctr">
              <a:tabLst>
                <a:tab pos="1843010" algn="l"/>
              </a:tabLst>
            </a:pPr>
            <a:r>
              <a:rPr lang="en-US" sz="1200" b="1" dirty="0">
                <a:solidFill>
                  <a:srgbClr val="000000"/>
                </a:solidFill>
                <a:latin typeface="Palatino"/>
                <a:ea typeface="Palatino"/>
                <a:cs typeface="Palatino"/>
              </a:rPr>
              <a:t>Superior Cognitive Academic Ability</a:t>
            </a:r>
            <a:endParaRPr lang="en-US" sz="1200" dirty="0">
              <a:solidFill>
                <a:srgbClr val="000000"/>
              </a:solidFill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  <a:p>
            <a:pPr marL="128582" indent="-128582">
              <a:tabLst>
                <a:tab pos="98580" algn="l"/>
              </a:tabLst>
            </a:pPr>
            <a:endParaRPr lang="en-US" sz="1200" dirty="0">
              <a:solidFill>
                <a:srgbClr val="000000"/>
              </a:solidFill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  <a:p>
            <a:pPr marL="128582" indent="-128582">
              <a:tabLst>
                <a:tab pos="98580" algn="l"/>
              </a:tabLst>
            </a:pPr>
            <a:r>
              <a:rPr lang="en-US" sz="1000" dirty="0" err="1">
                <a:solidFill>
                  <a:srgbClr val="000000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InView</a:t>
            </a:r>
            <a:r>
              <a:rPr lang="en-US" sz="1000" dirty="0">
                <a:solidFill>
                  <a:srgbClr val="000000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 </a:t>
            </a:r>
            <a:endParaRPr lang="en-US" sz="1000" dirty="0">
              <a:solidFill>
                <a:srgbClr val="000000"/>
              </a:solidFill>
              <a:latin typeface="Times" panose="02020603050405020304" pitchFamily="18" charset="0"/>
              <a:ea typeface="Times" panose="02020603050405020304" pitchFamily="18" charset="0"/>
              <a:cs typeface="Times" panose="02020603050405020304" pitchFamily="18" charset="0"/>
            </a:endParaRPr>
          </a:p>
          <a:p>
            <a:pPr marL="128582" indent="-128582">
              <a:tabLst>
                <a:tab pos="98580" algn="l"/>
              </a:tabLst>
            </a:pPr>
            <a:r>
              <a:rPr lang="en-US" sz="1000" dirty="0">
                <a:solidFill>
                  <a:srgbClr val="000000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	Screening – 123</a:t>
            </a:r>
            <a:endParaRPr lang="en-US" sz="1000" dirty="0">
              <a:solidFill>
                <a:srgbClr val="000000"/>
              </a:solidFill>
              <a:latin typeface="Times" panose="02020603050405020304" pitchFamily="18" charset="0"/>
              <a:ea typeface="Times" panose="02020603050405020304" pitchFamily="18" charset="0"/>
              <a:cs typeface="Times" panose="02020603050405020304" pitchFamily="18" charset="0"/>
            </a:endParaRPr>
          </a:p>
          <a:p>
            <a:pPr marL="128582" indent="-128582">
              <a:tabLst>
                <a:tab pos="98580" algn="l"/>
              </a:tabLst>
            </a:pPr>
            <a:r>
              <a:rPr lang="en-US" sz="1000" dirty="0">
                <a:solidFill>
                  <a:srgbClr val="000000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	Identification – 128</a:t>
            </a:r>
            <a:endParaRPr lang="en-US" sz="1000" dirty="0">
              <a:solidFill>
                <a:srgbClr val="000000"/>
              </a:solidFill>
              <a:latin typeface="Times" panose="02020603050405020304" pitchFamily="18" charset="0"/>
              <a:ea typeface="Times" panose="02020603050405020304" pitchFamily="18" charset="0"/>
              <a:cs typeface="Times" panose="02020603050405020304" pitchFamily="18" charset="0"/>
            </a:endParaRPr>
          </a:p>
          <a:p>
            <a:pPr marL="128582" indent="-128582">
              <a:tabLst>
                <a:tab pos="98580" algn="l"/>
              </a:tabLst>
            </a:pPr>
            <a:r>
              <a:rPr lang="en-US" sz="1000" dirty="0">
                <a:solidFill>
                  <a:srgbClr val="000000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  </a:t>
            </a:r>
            <a:endParaRPr lang="en-US" sz="1000" dirty="0">
              <a:solidFill>
                <a:srgbClr val="000000"/>
              </a:solidFill>
              <a:latin typeface="Times" panose="02020603050405020304" pitchFamily="18" charset="0"/>
              <a:ea typeface="Times" panose="02020603050405020304" pitchFamily="18" charset="0"/>
              <a:cs typeface="Times" panose="02020603050405020304" pitchFamily="18" charset="0"/>
            </a:endParaRPr>
          </a:p>
          <a:p>
            <a:pPr marL="128582" indent="-128582">
              <a:tabLst>
                <a:tab pos="98580" algn="l"/>
              </a:tabLst>
            </a:pPr>
            <a:r>
              <a:rPr lang="en-US" sz="1000" dirty="0">
                <a:solidFill>
                  <a:srgbClr val="000000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Wechsler Intelligence Scale for Children</a:t>
            </a:r>
            <a:endParaRPr lang="en-US" sz="1000" dirty="0">
              <a:solidFill>
                <a:srgbClr val="000000"/>
              </a:solidFill>
              <a:latin typeface="Times" panose="02020603050405020304" pitchFamily="18" charset="0"/>
              <a:ea typeface="Times" panose="02020603050405020304" pitchFamily="18" charset="0"/>
              <a:cs typeface="Times" panose="02020603050405020304" pitchFamily="18" charset="0"/>
            </a:endParaRPr>
          </a:p>
          <a:p>
            <a:pPr marL="128582" indent="-128582">
              <a:tabLst>
                <a:tab pos="98580" algn="l"/>
              </a:tabLst>
            </a:pPr>
            <a:r>
              <a:rPr lang="en-US" sz="1000" dirty="0">
                <a:solidFill>
                  <a:srgbClr val="000000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(WISC IV), 5</a:t>
            </a:r>
            <a:r>
              <a:rPr lang="en-US" sz="1000" baseline="30000" dirty="0">
                <a:solidFill>
                  <a:srgbClr val="000000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th </a:t>
            </a:r>
            <a:r>
              <a:rPr lang="en-US" sz="1000" dirty="0">
                <a:solidFill>
                  <a:srgbClr val="000000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Edition</a:t>
            </a:r>
            <a:endParaRPr lang="en-US" sz="1000" dirty="0">
              <a:solidFill>
                <a:srgbClr val="000000"/>
              </a:solidFill>
              <a:latin typeface="Times" panose="02020603050405020304" pitchFamily="18" charset="0"/>
              <a:ea typeface="Times" panose="02020603050405020304" pitchFamily="18" charset="0"/>
              <a:cs typeface="Times" panose="02020603050405020304" pitchFamily="18" charset="0"/>
            </a:endParaRPr>
          </a:p>
          <a:p>
            <a:pPr marL="128582" indent="-128582">
              <a:tabLst>
                <a:tab pos="98580" algn="l"/>
              </a:tabLst>
            </a:pPr>
            <a:r>
              <a:rPr lang="en-US" sz="1000" dirty="0">
                <a:solidFill>
                  <a:srgbClr val="000000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	Screening-118</a:t>
            </a:r>
            <a:endParaRPr lang="en-US" sz="1000" dirty="0">
              <a:solidFill>
                <a:srgbClr val="000000"/>
              </a:solidFill>
              <a:latin typeface="Times" panose="02020603050405020304" pitchFamily="18" charset="0"/>
              <a:ea typeface="Times" panose="02020603050405020304" pitchFamily="18" charset="0"/>
              <a:cs typeface="Times" panose="02020603050405020304" pitchFamily="18" charset="0"/>
            </a:endParaRPr>
          </a:p>
          <a:p>
            <a:pPr marL="128582" indent="-128582">
              <a:tabLst>
                <a:tab pos="98580" algn="l"/>
              </a:tabLst>
            </a:pPr>
            <a:r>
              <a:rPr lang="en-US" sz="1000" dirty="0">
                <a:solidFill>
                  <a:srgbClr val="000000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	Identification-127</a:t>
            </a:r>
            <a:endParaRPr lang="en-US" sz="1000" dirty="0">
              <a:solidFill>
                <a:srgbClr val="000000"/>
              </a:solidFill>
              <a:latin typeface="Times" panose="02020603050405020304" pitchFamily="18" charset="0"/>
              <a:ea typeface="Times" panose="02020603050405020304" pitchFamily="18" charset="0"/>
              <a:cs typeface="Times" panose="02020603050405020304" pitchFamily="18" charset="0"/>
            </a:endParaRPr>
          </a:p>
          <a:p>
            <a:pPr marL="128582" indent="-128582">
              <a:tabLst>
                <a:tab pos="98580" algn="l"/>
              </a:tabLst>
            </a:pPr>
            <a:r>
              <a:rPr lang="en-US" sz="1000" dirty="0">
                <a:solidFill>
                  <a:srgbClr val="000000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 </a:t>
            </a:r>
            <a:endParaRPr lang="en-US" sz="1000" dirty="0">
              <a:solidFill>
                <a:srgbClr val="000000"/>
              </a:solidFill>
              <a:latin typeface="Times" panose="02020603050405020304" pitchFamily="18" charset="0"/>
              <a:ea typeface="Times" panose="02020603050405020304" pitchFamily="18" charset="0"/>
              <a:cs typeface="Times" panose="02020603050405020304" pitchFamily="18" charset="0"/>
            </a:endParaRPr>
          </a:p>
          <a:p>
            <a:pPr marL="128582" indent="-128582">
              <a:tabLst>
                <a:tab pos="98580" algn="l"/>
              </a:tabLst>
            </a:pPr>
            <a:r>
              <a:rPr lang="en-US" sz="1000" dirty="0">
                <a:solidFill>
                  <a:srgbClr val="000000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Woodcock-Johnson IV, Test of Cognitive</a:t>
            </a:r>
            <a:endParaRPr lang="en-US" sz="1000" dirty="0">
              <a:solidFill>
                <a:srgbClr val="000000"/>
              </a:solidFill>
              <a:latin typeface="Times" panose="02020603050405020304" pitchFamily="18" charset="0"/>
              <a:ea typeface="Times" panose="02020603050405020304" pitchFamily="18" charset="0"/>
              <a:cs typeface="Times" panose="02020603050405020304" pitchFamily="18" charset="0"/>
            </a:endParaRPr>
          </a:p>
          <a:p>
            <a:pPr marL="128582" indent="-128582">
              <a:tabLst>
                <a:tab pos="98580" algn="l"/>
              </a:tabLst>
            </a:pPr>
            <a:r>
              <a:rPr lang="en-US" sz="1000" dirty="0">
                <a:solidFill>
                  <a:srgbClr val="000000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Abilities, Standard:</a:t>
            </a:r>
            <a:endParaRPr lang="en-US" sz="1000" dirty="0">
              <a:solidFill>
                <a:srgbClr val="000000"/>
              </a:solidFill>
              <a:latin typeface="Times" panose="02020603050405020304" pitchFamily="18" charset="0"/>
              <a:ea typeface="Times" panose="02020603050405020304" pitchFamily="18" charset="0"/>
              <a:cs typeface="Times" panose="02020603050405020304" pitchFamily="18" charset="0"/>
            </a:endParaRPr>
          </a:p>
          <a:p>
            <a:pPr marL="128582" indent="-128582">
              <a:tabLst>
                <a:tab pos="98580" algn="l"/>
              </a:tabLst>
            </a:pPr>
            <a:r>
              <a:rPr lang="en-US" sz="1000" dirty="0">
                <a:solidFill>
                  <a:srgbClr val="000000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    Screening-90% - 94%</a:t>
            </a:r>
            <a:endParaRPr lang="en-US" sz="1000" dirty="0">
              <a:solidFill>
                <a:srgbClr val="000000"/>
              </a:solidFill>
              <a:latin typeface="Times" panose="02020603050405020304" pitchFamily="18" charset="0"/>
              <a:ea typeface="Times" panose="02020603050405020304" pitchFamily="18" charset="0"/>
              <a:cs typeface="Times" panose="02020603050405020304" pitchFamily="18" charset="0"/>
            </a:endParaRPr>
          </a:p>
          <a:p>
            <a:pPr marL="128582" indent="-128582">
              <a:tabLst>
                <a:tab pos="98580" algn="l"/>
              </a:tabLst>
            </a:pPr>
            <a:r>
              <a:rPr lang="en-US" sz="1000" dirty="0">
                <a:solidFill>
                  <a:srgbClr val="000000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 	Identification- 95% or above</a:t>
            </a:r>
            <a:endParaRPr lang="en-US" sz="1000" dirty="0">
              <a:solidFill>
                <a:srgbClr val="000000"/>
              </a:solidFill>
              <a:latin typeface="Times" panose="02020603050405020304" pitchFamily="18" charset="0"/>
              <a:ea typeface="Arial Narrow" panose="020B0606020202030204" pitchFamily="34" charset="0"/>
              <a:cs typeface="Times" panose="02020603050405020304" pitchFamily="18" charset="0"/>
            </a:endParaRPr>
          </a:p>
          <a:p>
            <a:pPr marL="128582" indent="-128582">
              <a:tabLst>
                <a:tab pos="98580" algn="l"/>
              </a:tabLst>
            </a:pPr>
            <a:endParaRPr lang="en-US" sz="824" dirty="0">
              <a:solidFill>
                <a:srgbClr val="000000"/>
              </a:solidFill>
              <a:latin typeface="Times" panose="02020603050405020304" pitchFamily="18" charset="0"/>
              <a:ea typeface="Times" panose="02020603050405020304" pitchFamily="18" charset="0"/>
              <a:cs typeface="Times" panose="02020603050405020304" pitchFamily="18" charset="0"/>
            </a:endParaRPr>
          </a:p>
          <a:p>
            <a:pPr marL="128582" indent="-128582">
              <a:tabLst>
                <a:tab pos="98580" algn="l"/>
              </a:tabLst>
            </a:pPr>
            <a:endParaRPr lang="en-US" sz="824" dirty="0">
              <a:solidFill>
                <a:srgbClr val="000000"/>
              </a:solidFill>
              <a:latin typeface="Times" panose="02020603050405020304" pitchFamily="18" charset="0"/>
              <a:ea typeface="Times" panose="02020603050405020304" pitchFamily="18" charset="0"/>
              <a:cs typeface="Times" panose="02020603050405020304" pitchFamily="18" charset="0"/>
            </a:endParaRPr>
          </a:p>
          <a:p>
            <a:pPr marL="128582" indent="-128582">
              <a:tabLst>
                <a:tab pos="98580" algn="l"/>
              </a:tabLst>
            </a:pPr>
            <a:endParaRPr lang="en-US" sz="824" dirty="0">
              <a:solidFill>
                <a:srgbClr val="000000"/>
              </a:solidFill>
              <a:latin typeface="Times" panose="02020603050405020304" pitchFamily="18" charset="0"/>
              <a:ea typeface="Times" panose="02020603050405020304" pitchFamily="18" charset="0"/>
              <a:cs typeface="Times" panose="02020603050405020304" pitchFamily="18" charset="0"/>
            </a:endParaRPr>
          </a:p>
          <a:p>
            <a:pPr marL="128582" indent="-128582">
              <a:tabLst>
                <a:tab pos="98580" algn="l"/>
              </a:tabLst>
            </a:pPr>
            <a:endParaRPr lang="en-US" sz="824" dirty="0">
              <a:solidFill>
                <a:srgbClr val="000000"/>
              </a:solidFill>
              <a:latin typeface="Times" panose="02020603050405020304" pitchFamily="18" charset="0"/>
              <a:ea typeface="Times" panose="02020603050405020304" pitchFamily="18" charset="0"/>
              <a:cs typeface="Times" panose="02020603050405020304" pitchFamily="18" charset="0"/>
            </a:endParaRPr>
          </a:p>
          <a:p>
            <a:pPr marL="128582" indent="-128582">
              <a:tabLst>
                <a:tab pos="98580" algn="l"/>
              </a:tabLst>
            </a:pPr>
            <a:endParaRPr lang="en-US" sz="824" dirty="0">
              <a:solidFill>
                <a:srgbClr val="000000"/>
              </a:solidFill>
              <a:latin typeface="Times" panose="02020603050405020304" pitchFamily="18" charset="0"/>
              <a:ea typeface="Times" panose="02020603050405020304" pitchFamily="18" charset="0"/>
              <a:cs typeface="Times" panose="02020603050405020304" pitchFamily="18" charset="0"/>
            </a:endParaRPr>
          </a:p>
          <a:p>
            <a:pPr marL="128582" indent="-128582">
              <a:tabLst>
                <a:tab pos="98580" algn="l"/>
              </a:tabLst>
            </a:pPr>
            <a:endParaRPr lang="en-US" sz="824" dirty="0">
              <a:solidFill>
                <a:srgbClr val="000000"/>
              </a:solidFill>
              <a:latin typeface="Times" panose="02020603050405020304" pitchFamily="18" charset="0"/>
              <a:ea typeface="Times" panose="02020603050405020304" pitchFamily="18" charset="0"/>
              <a:cs typeface="Times" panose="02020603050405020304" pitchFamily="18" charset="0"/>
            </a:endParaRPr>
          </a:p>
          <a:p>
            <a:pPr marL="128582" indent="-128582">
              <a:tabLst>
                <a:tab pos="98580" algn="l"/>
              </a:tabLst>
            </a:pPr>
            <a:endParaRPr lang="en-US" sz="824" dirty="0">
              <a:solidFill>
                <a:srgbClr val="000000"/>
              </a:solidFill>
              <a:latin typeface="Times" panose="02020603050405020304" pitchFamily="18" charset="0"/>
              <a:ea typeface="Times" panose="02020603050405020304" pitchFamily="18" charset="0"/>
              <a:cs typeface="Times" panose="02020603050405020304" pitchFamily="18" charset="0"/>
            </a:endParaRPr>
          </a:p>
          <a:p>
            <a:pPr marL="128582" indent="-128582">
              <a:tabLst>
                <a:tab pos="98580" algn="l"/>
              </a:tabLst>
            </a:pPr>
            <a:endParaRPr lang="en-US" sz="824" dirty="0">
              <a:solidFill>
                <a:srgbClr val="000000"/>
              </a:solidFill>
              <a:latin typeface="Times" panose="02020603050405020304" pitchFamily="18" charset="0"/>
              <a:ea typeface="Times" panose="02020603050405020304" pitchFamily="18" charset="0"/>
              <a:cs typeface="Times" panose="02020603050405020304" pitchFamily="18" charset="0"/>
            </a:endParaRPr>
          </a:p>
          <a:p>
            <a:pPr marL="128582" indent="-128582">
              <a:tabLst>
                <a:tab pos="98580" algn="l"/>
              </a:tabLst>
            </a:pPr>
            <a:endParaRPr lang="en-US" sz="824" dirty="0">
              <a:solidFill>
                <a:srgbClr val="000000"/>
              </a:solidFill>
              <a:latin typeface="Times" panose="02020603050405020304" pitchFamily="18" charset="0"/>
              <a:ea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0B52B26-1DC4-7B0F-0090-8275D8B60357}"/>
              </a:ext>
            </a:extLst>
          </p:cNvPr>
          <p:cNvSpPr txBox="1"/>
          <p:nvPr/>
        </p:nvSpPr>
        <p:spPr>
          <a:xfrm>
            <a:off x="3291321" y="330839"/>
            <a:ext cx="2561357" cy="618079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900" b="1" dirty="0">
              <a:solidFill>
                <a:srgbClr val="000000"/>
              </a:solidFill>
              <a:latin typeface="Palatino"/>
              <a:ea typeface="Palatino"/>
              <a:cs typeface="Palatino"/>
            </a:endParaRPr>
          </a:p>
          <a:p>
            <a:pPr algn="ctr"/>
            <a:endParaRPr lang="en-US" sz="1200" b="1" dirty="0">
              <a:solidFill>
                <a:srgbClr val="000000"/>
              </a:solidFill>
              <a:latin typeface="Palatino"/>
              <a:ea typeface="Palatino"/>
              <a:cs typeface="Palatino"/>
            </a:endParaRPr>
          </a:p>
          <a:p>
            <a:pPr algn="ctr"/>
            <a:r>
              <a:rPr lang="en-US" sz="1200" b="1" dirty="0">
                <a:solidFill>
                  <a:srgbClr val="000000"/>
                </a:solidFill>
                <a:latin typeface="Palatino"/>
                <a:ea typeface="Palatino"/>
                <a:cs typeface="Palatino"/>
              </a:rPr>
              <a:t>Specific Achievement Ability</a:t>
            </a:r>
            <a:endParaRPr lang="en-US" sz="1200" dirty="0">
              <a:solidFill>
                <a:srgbClr val="000000"/>
              </a:solidFill>
              <a:latin typeface="Times" panose="02020603050405020304" pitchFamily="18" charset="0"/>
              <a:ea typeface="Times" panose="02020603050405020304" pitchFamily="18" charset="0"/>
              <a:cs typeface="Times" panose="02020603050405020304" pitchFamily="18" charset="0"/>
            </a:endParaRPr>
          </a:p>
          <a:p>
            <a:pPr>
              <a:tabLst>
                <a:tab pos="-14764" algn="l"/>
              </a:tabLst>
            </a:pPr>
            <a:endParaRPr lang="en-US" sz="1200" dirty="0">
              <a:solidFill>
                <a:srgbClr val="000000"/>
              </a:solidFill>
              <a:latin typeface="Ink Free" panose="03080402000500000000" pitchFamily="66" charset="0"/>
              <a:ea typeface="Palatino"/>
              <a:cs typeface="Palatino"/>
            </a:endParaRPr>
          </a:p>
          <a:p>
            <a:pPr>
              <a:tabLst>
                <a:tab pos="-14764" algn="l"/>
              </a:tabLst>
            </a:pPr>
            <a:r>
              <a:rPr lang="en-US" sz="1200" dirty="0">
                <a:solidFill>
                  <a:srgbClr val="000000"/>
                </a:solidFill>
                <a:latin typeface="Ink Free" panose="03080402000500000000" pitchFamily="66" charset="0"/>
                <a:ea typeface="Palatino"/>
                <a:cs typeface="Palatino"/>
              </a:rPr>
              <a:t>A composite battery of percentile scores are used to identify English Language Arts and mathematics academic gifted abilities.</a:t>
            </a:r>
            <a:endParaRPr lang="en-US" sz="1200" dirty="0">
              <a:solidFill>
                <a:srgbClr val="000000"/>
              </a:solidFill>
              <a:latin typeface="Ink Free" panose="03080402000500000000" pitchFamily="66" charset="0"/>
              <a:ea typeface="Times" panose="02020603050405020304" pitchFamily="18" charset="0"/>
              <a:cs typeface="Times" panose="02020603050405020304" pitchFamily="18" charset="0"/>
            </a:endParaRPr>
          </a:p>
          <a:p>
            <a:pPr marL="128582" indent="-128582">
              <a:tabLst>
                <a:tab pos="98580" algn="l"/>
              </a:tabLst>
            </a:pPr>
            <a:r>
              <a:rPr lang="en-US" sz="1200" dirty="0">
                <a:solidFill>
                  <a:srgbClr val="000000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 </a:t>
            </a:r>
            <a:endParaRPr lang="en-US" sz="1200" dirty="0">
              <a:solidFill>
                <a:srgbClr val="000000"/>
              </a:solidFill>
              <a:latin typeface="Times" panose="02020603050405020304" pitchFamily="18" charset="0"/>
              <a:ea typeface="Times" panose="02020603050405020304" pitchFamily="18" charset="0"/>
              <a:cs typeface="Times" panose="02020603050405020304" pitchFamily="18" charset="0"/>
            </a:endParaRPr>
          </a:p>
          <a:p>
            <a:pPr marL="128582" indent="-128582">
              <a:tabLst>
                <a:tab pos="98580" algn="l"/>
              </a:tabLst>
            </a:pPr>
            <a:r>
              <a:rPr lang="en-US" sz="1000" dirty="0">
                <a:solidFill>
                  <a:srgbClr val="000000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Iowa Test of Basic Skills, Form E, </a:t>
            </a:r>
            <a:endParaRPr lang="en-US" sz="1000" dirty="0">
              <a:solidFill>
                <a:srgbClr val="000000"/>
              </a:solidFill>
              <a:latin typeface="Times" panose="02020603050405020304" pitchFamily="18" charset="0"/>
              <a:ea typeface="Times" panose="02020603050405020304" pitchFamily="18" charset="0"/>
              <a:cs typeface="Times" panose="02020603050405020304" pitchFamily="18" charset="0"/>
            </a:endParaRPr>
          </a:p>
          <a:p>
            <a:pPr marL="128582" indent="-128582">
              <a:tabLst>
                <a:tab pos="98580" algn="l"/>
              </a:tabLst>
            </a:pPr>
            <a:r>
              <a:rPr lang="en-US" sz="1000" dirty="0">
                <a:solidFill>
                  <a:srgbClr val="000000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Complete Battery</a:t>
            </a:r>
            <a:endParaRPr lang="en-US" sz="1000" dirty="0">
              <a:solidFill>
                <a:srgbClr val="000000"/>
              </a:solidFill>
              <a:latin typeface="Times" panose="02020603050405020304" pitchFamily="18" charset="0"/>
              <a:ea typeface="Times" panose="02020603050405020304" pitchFamily="18" charset="0"/>
              <a:cs typeface="Times" panose="02020603050405020304" pitchFamily="18" charset="0"/>
            </a:endParaRPr>
          </a:p>
          <a:p>
            <a:pPr marL="128582" indent="-128582">
              <a:tabLst>
                <a:tab pos="98580" algn="l"/>
              </a:tabLst>
            </a:pPr>
            <a:r>
              <a:rPr lang="en-US" sz="1000" dirty="0">
                <a:solidFill>
                  <a:srgbClr val="000000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   	Screening- 90% - 94%</a:t>
            </a:r>
            <a:endParaRPr lang="en-US" sz="1000" dirty="0">
              <a:solidFill>
                <a:srgbClr val="000000"/>
              </a:solidFill>
              <a:latin typeface="Times" panose="02020603050405020304" pitchFamily="18" charset="0"/>
              <a:ea typeface="Times" panose="02020603050405020304" pitchFamily="18" charset="0"/>
              <a:cs typeface="Times" panose="02020603050405020304" pitchFamily="18" charset="0"/>
            </a:endParaRPr>
          </a:p>
          <a:p>
            <a:pPr marL="128582" indent="-128582">
              <a:tabLst>
                <a:tab pos="98580" algn="l"/>
              </a:tabLst>
            </a:pPr>
            <a:r>
              <a:rPr lang="en-US" sz="1000" dirty="0">
                <a:solidFill>
                  <a:srgbClr val="000000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 	Identification- 95% or above</a:t>
            </a:r>
            <a:endParaRPr lang="en-US" sz="1000" dirty="0">
              <a:solidFill>
                <a:srgbClr val="000000"/>
              </a:solidFill>
              <a:latin typeface="Times" panose="02020603050405020304" pitchFamily="18" charset="0"/>
              <a:ea typeface="Times" panose="02020603050405020304" pitchFamily="18" charset="0"/>
              <a:cs typeface="Times" panose="02020603050405020304" pitchFamily="18" charset="0"/>
            </a:endParaRPr>
          </a:p>
          <a:p>
            <a:pPr marL="128582" indent="-128582">
              <a:tabLst>
                <a:tab pos="98580" algn="l"/>
              </a:tabLst>
            </a:pPr>
            <a:r>
              <a:rPr lang="en-US" sz="1000" dirty="0">
                <a:solidFill>
                  <a:srgbClr val="000000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 </a:t>
            </a:r>
            <a:endParaRPr lang="en-US" sz="1000" dirty="0">
              <a:solidFill>
                <a:srgbClr val="000000"/>
              </a:solidFill>
              <a:latin typeface="Times" panose="02020603050405020304" pitchFamily="18" charset="0"/>
              <a:ea typeface="Times" panose="02020603050405020304" pitchFamily="18" charset="0"/>
              <a:cs typeface="Times" panose="02020603050405020304" pitchFamily="18" charset="0"/>
            </a:endParaRPr>
          </a:p>
          <a:p>
            <a:pPr marL="128582" indent="-128582">
              <a:tabLst>
                <a:tab pos="98580" algn="l"/>
              </a:tabLst>
            </a:pPr>
            <a:r>
              <a:rPr lang="en-US" sz="1000" dirty="0" err="1">
                <a:solidFill>
                  <a:srgbClr val="000000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i</a:t>
            </a:r>
            <a:r>
              <a:rPr lang="en-US" sz="1000" dirty="0">
                <a:solidFill>
                  <a:srgbClr val="000000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-Ready Diagnostic</a:t>
            </a:r>
          </a:p>
          <a:p>
            <a:pPr marL="128582" indent="-128582">
              <a:tabLst>
                <a:tab pos="98580" algn="l"/>
              </a:tabLst>
            </a:pPr>
            <a:r>
              <a:rPr lang="en-US" sz="1000" dirty="0">
                <a:solidFill>
                  <a:srgbClr val="000000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	Identification – 95% or above</a:t>
            </a:r>
          </a:p>
          <a:p>
            <a:pPr marL="128582" indent="-128582">
              <a:tabLst>
                <a:tab pos="98580" algn="l"/>
              </a:tabLst>
            </a:pPr>
            <a:endParaRPr lang="en-US" sz="1000" dirty="0">
              <a:solidFill>
                <a:srgbClr val="000000"/>
              </a:solidFill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  <a:p>
            <a:pPr marL="128582" indent="-128582">
              <a:tabLst>
                <a:tab pos="98580" algn="l"/>
              </a:tabLst>
            </a:pPr>
            <a:r>
              <a:rPr lang="en-US" sz="1000" dirty="0">
                <a:solidFill>
                  <a:srgbClr val="000000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Wechsler Individual Achievement Test </a:t>
            </a:r>
            <a:endParaRPr lang="en-US" sz="1000" dirty="0">
              <a:solidFill>
                <a:srgbClr val="000000"/>
              </a:solidFill>
              <a:latin typeface="Times" panose="02020603050405020304" pitchFamily="18" charset="0"/>
              <a:ea typeface="Times" panose="02020603050405020304" pitchFamily="18" charset="0"/>
              <a:cs typeface="Times" panose="02020603050405020304" pitchFamily="18" charset="0"/>
            </a:endParaRPr>
          </a:p>
          <a:p>
            <a:pPr marL="128582" indent="-128582">
              <a:tabLst>
                <a:tab pos="98580" algn="l"/>
              </a:tabLst>
            </a:pPr>
            <a:r>
              <a:rPr lang="en-US" sz="1000" dirty="0">
                <a:solidFill>
                  <a:srgbClr val="000000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(WIAT), 3</a:t>
            </a:r>
            <a:r>
              <a:rPr lang="en-US" sz="1000" baseline="30000" dirty="0">
                <a:solidFill>
                  <a:srgbClr val="000000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nd</a:t>
            </a:r>
            <a:r>
              <a:rPr lang="en-US" sz="1000" dirty="0">
                <a:solidFill>
                  <a:srgbClr val="000000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 Edition</a:t>
            </a:r>
            <a:endParaRPr lang="en-US" sz="1000" dirty="0">
              <a:solidFill>
                <a:srgbClr val="000000"/>
              </a:solidFill>
              <a:latin typeface="Times" panose="02020603050405020304" pitchFamily="18" charset="0"/>
              <a:ea typeface="Times" panose="02020603050405020304" pitchFamily="18" charset="0"/>
              <a:cs typeface="Times" panose="02020603050405020304" pitchFamily="18" charset="0"/>
            </a:endParaRPr>
          </a:p>
          <a:p>
            <a:pPr marL="128582" indent="-128582">
              <a:tabLst>
                <a:tab pos="98580" algn="l"/>
              </a:tabLst>
            </a:pPr>
            <a:r>
              <a:rPr lang="en-US" sz="1000" dirty="0">
                <a:solidFill>
                  <a:srgbClr val="000000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	Screening- 90% - 94%</a:t>
            </a:r>
            <a:endParaRPr lang="en-US" sz="1000" dirty="0">
              <a:solidFill>
                <a:srgbClr val="000000"/>
              </a:solidFill>
              <a:latin typeface="Times" panose="02020603050405020304" pitchFamily="18" charset="0"/>
              <a:ea typeface="Times" panose="02020603050405020304" pitchFamily="18" charset="0"/>
              <a:cs typeface="Times" panose="02020603050405020304" pitchFamily="18" charset="0"/>
            </a:endParaRPr>
          </a:p>
          <a:p>
            <a:pPr marL="128582" indent="-128582">
              <a:tabLst>
                <a:tab pos="98580" algn="l"/>
              </a:tabLst>
            </a:pPr>
            <a:r>
              <a:rPr lang="en-US" sz="1000" dirty="0">
                <a:solidFill>
                  <a:srgbClr val="000000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 	Identification- 95% or above</a:t>
            </a:r>
            <a:endParaRPr lang="en-US" sz="1000" dirty="0">
              <a:solidFill>
                <a:srgbClr val="000000"/>
              </a:solidFill>
              <a:latin typeface="Times" panose="02020603050405020304" pitchFamily="18" charset="0"/>
              <a:ea typeface="Times" panose="02020603050405020304" pitchFamily="18" charset="0"/>
              <a:cs typeface="Times" panose="02020603050405020304" pitchFamily="18" charset="0"/>
            </a:endParaRPr>
          </a:p>
          <a:p>
            <a:pPr marL="128582" indent="-128582">
              <a:tabLst>
                <a:tab pos="98580" algn="l"/>
              </a:tabLst>
            </a:pPr>
            <a:r>
              <a:rPr lang="en-US" sz="1000" dirty="0">
                <a:solidFill>
                  <a:srgbClr val="000000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 </a:t>
            </a:r>
            <a:endParaRPr lang="en-US" sz="1000" dirty="0">
              <a:solidFill>
                <a:srgbClr val="000000"/>
              </a:solidFill>
              <a:latin typeface="Times" panose="02020603050405020304" pitchFamily="18" charset="0"/>
              <a:ea typeface="Times" panose="02020603050405020304" pitchFamily="18" charset="0"/>
              <a:cs typeface="Times" panose="02020603050405020304" pitchFamily="18" charset="0"/>
            </a:endParaRPr>
          </a:p>
          <a:p>
            <a:pPr marL="128582" indent="-128582">
              <a:tabLst>
                <a:tab pos="98580" algn="l"/>
              </a:tabLst>
            </a:pPr>
            <a:r>
              <a:rPr lang="en-US" sz="1000" dirty="0">
                <a:solidFill>
                  <a:srgbClr val="000000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Woodcock-Johnson IV, Test of Achievement</a:t>
            </a:r>
            <a:endParaRPr lang="en-US" sz="1000" dirty="0">
              <a:solidFill>
                <a:srgbClr val="000000"/>
              </a:solidFill>
              <a:latin typeface="Times" panose="02020603050405020304" pitchFamily="18" charset="0"/>
              <a:ea typeface="Times" panose="02020603050405020304" pitchFamily="18" charset="0"/>
              <a:cs typeface="Times" panose="02020603050405020304" pitchFamily="18" charset="0"/>
            </a:endParaRPr>
          </a:p>
          <a:p>
            <a:pPr marL="128582" indent="-128582">
              <a:tabLst>
                <a:tab pos="98580" algn="l"/>
              </a:tabLst>
            </a:pPr>
            <a:r>
              <a:rPr lang="en-US" sz="1000" dirty="0">
                <a:solidFill>
                  <a:srgbClr val="000000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Abilities, Standard:</a:t>
            </a:r>
            <a:endParaRPr lang="en-US" sz="1000" dirty="0">
              <a:solidFill>
                <a:srgbClr val="000000"/>
              </a:solidFill>
              <a:latin typeface="Times" panose="02020603050405020304" pitchFamily="18" charset="0"/>
              <a:ea typeface="Times" panose="02020603050405020304" pitchFamily="18" charset="0"/>
              <a:cs typeface="Times" panose="02020603050405020304" pitchFamily="18" charset="0"/>
            </a:endParaRPr>
          </a:p>
          <a:p>
            <a:pPr marL="128582" indent="-128582">
              <a:tabLst>
                <a:tab pos="98580" algn="l"/>
              </a:tabLst>
            </a:pPr>
            <a:r>
              <a:rPr lang="en-US" sz="1000" dirty="0">
                <a:solidFill>
                  <a:srgbClr val="000000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    Screening- 90% - 94%</a:t>
            </a:r>
            <a:endParaRPr lang="en-US" sz="1000" dirty="0">
              <a:solidFill>
                <a:srgbClr val="000000"/>
              </a:solidFill>
              <a:latin typeface="Times" panose="02020603050405020304" pitchFamily="18" charset="0"/>
              <a:ea typeface="Times" panose="02020603050405020304" pitchFamily="18" charset="0"/>
              <a:cs typeface="Times" panose="02020603050405020304" pitchFamily="18" charset="0"/>
            </a:endParaRPr>
          </a:p>
          <a:p>
            <a:pPr marL="128582" indent="-128582">
              <a:tabLst>
                <a:tab pos="98580" algn="l"/>
              </a:tabLst>
            </a:pPr>
            <a:r>
              <a:rPr lang="en-US" sz="1000" dirty="0">
                <a:solidFill>
                  <a:srgbClr val="000000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 	Identification- 95% or above</a:t>
            </a:r>
          </a:p>
          <a:p>
            <a:pPr marL="128582" indent="-128582">
              <a:tabLst>
                <a:tab pos="98580" algn="l"/>
              </a:tabLst>
            </a:pPr>
            <a:endParaRPr lang="en-US" sz="824" dirty="0">
              <a:solidFill>
                <a:srgbClr val="000000"/>
              </a:solidFill>
              <a:latin typeface="Times" panose="02020603050405020304" pitchFamily="18" charset="0"/>
              <a:ea typeface="Times" panose="02020603050405020304" pitchFamily="18" charset="0"/>
              <a:cs typeface="Times" panose="02020603050405020304" pitchFamily="18" charset="0"/>
            </a:endParaRPr>
          </a:p>
          <a:p>
            <a:pPr marL="128582" indent="-128582">
              <a:tabLst>
                <a:tab pos="98580" algn="l"/>
              </a:tabLst>
            </a:pPr>
            <a:endParaRPr lang="en-US" sz="824" dirty="0">
              <a:solidFill>
                <a:srgbClr val="000000"/>
              </a:solidFill>
              <a:latin typeface="Times" panose="02020603050405020304" pitchFamily="18" charset="0"/>
              <a:ea typeface="Times" panose="02020603050405020304" pitchFamily="18" charset="0"/>
              <a:cs typeface="Times" panose="02020603050405020304" pitchFamily="18" charset="0"/>
            </a:endParaRPr>
          </a:p>
          <a:p>
            <a:pPr marL="128582" indent="-128582">
              <a:tabLst>
                <a:tab pos="98580" algn="l"/>
              </a:tabLst>
            </a:pPr>
            <a:endParaRPr lang="en-US" sz="824" dirty="0">
              <a:solidFill>
                <a:srgbClr val="000000"/>
              </a:solidFill>
              <a:latin typeface="Times" panose="02020603050405020304" pitchFamily="18" charset="0"/>
              <a:ea typeface="Times" panose="02020603050405020304" pitchFamily="18" charset="0"/>
              <a:cs typeface="Times" panose="02020603050405020304" pitchFamily="18" charset="0"/>
            </a:endParaRPr>
          </a:p>
          <a:p>
            <a:pPr marL="128582" indent="-128582">
              <a:tabLst>
                <a:tab pos="98580" algn="l"/>
              </a:tabLst>
            </a:pPr>
            <a:endParaRPr lang="en-US" sz="824" dirty="0">
              <a:solidFill>
                <a:srgbClr val="000000"/>
              </a:solidFill>
              <a:latin typeface="Times" panose="02020603050405020304" pitchFamily="18" charset="0"/>
              <a:ea typeface="Times" panose="02020603050405020304" pitchFamily="18" charset="0"/>
              <a:cs typeface="Times" panose="02020603050405020304" pitchFamily="18" charset="0"/>
            </a:endParaRPr>
          </a:p>
          <a:p>
            <a:pPr marL="128582" indent="-128582">
              <a:tabLst>
                <a:tab pos="98580" algn="l"/>
              </a:tabLst>
            </a:pPr>
            <a:endParaRPr lang="en-US" sz="824" dirty="0">
              <a:solidFill>
                <a:srgbClr val="000000"/>
              </a:solidFill>
              <a:latin typeface="Times" panose="02020603050405020304" pitchFamily="18" charset="0"/>
              <a:ea typeface="Times" panose="02020603050405020304" pitchFamily="18" charset="0"/>
              <a:cs typeface="Times" panose="02020603050405020304" pitchFamily="18" charset="0"/>
            </a:endParaRPr>
          </a:p>
          <a:p>
            <a:pPr marL="128582" indent="-128582">
              <a:tabLst>
                <a:tab pos="98580" algn="l"/>
              </a:tabLst>
            </a:pPr>
            <a:endParaRPr lang="en-US" sz="824" dirty="0">
              <a:solidFill>
                <a:srgbClr val="000000"/>
              </a:solidFill>
              <a:latin typeface="Times" panose="02020603050405020304" pitchFamily="18" charset="0"/>
              <a:ea typeface="Times" panose="02020603050405020304" pitchFamily="18" charset="0"/>
              <a:cs typeface="Times" panose="02020603050405020304" pitchFamily="18" charset="0"/>
            </a:endParaRPr>
          </a:p>
          <a:p>
            <a:pPr marL="128582" indent="-128582">
              <a:tabLst>
                <a:tab pos="98580" algn="l"/>
              </a:tabLst>
            </a:pPr>
            <a:endParaRPr lang="en-US" sz="824" dirty="0">
              <a:solidFill>
                <a:srgbClr val="000000"/>
              </a:solidFill>
              <a:latin typeface="Times" panose="02020603050405020304" pitchFamily="18" charset="0"/>
              <a:ea typeface="Times" panose="02020603050405020304" pitchFamily="18" charset="0"/>
              <a:cs typeface="Times" panose="02020603050405020304" pitchFamily="18" charset="0"/>
            </a:endParaRPr>
          </a:p>
          <a:p>
            <a:pPr marL="128582" indent="-128582">
              <a:tabLst>
                <a:tab pos="98580" algn="l"/>
              </a:tabLst>
            </a:pPr>
            <a:endParaRPr lang="en-US" sz="824" dirty="0">
              <a:solidFill>
                <a:srgbClr val="000000"/>
              </a:solidFill>
              <a:latin typeface="Times" panose="02020603050405020304" pitchFamily="18" charset="0"/>
              <a:ea typeface="Times" panose="02020603050405020304" pitchFamily="18" charset="0"/>
              <a:cs typeface="Times" panose="02020603050405020304" pitchFamily="18" charset="0"/>
            </a:endParaRPr>
          </a:p>
          <a:p>
            <a:pPr marL="128582" indent="-128582">
              <a:tabLst>
                <a:tab pos="98580" algn="l"/>
              </a:tabLst>
            </a:pPr>
            <a:endParaRPr lang="en-US" sz="824" dirty="0">
              <a:solidFill>
                <a:srgbClr val="000000"/>
              </a:solidFill>
              <a:latin typeface="Times" panose="02020603050405020304" pitchFamily="18" charset="0"/>
              <a:ea typeface="Times" panose="02020603050405020304" pitchFamily="18" charset="0"/>
              <a:cs typeface="Times" panose="02020603050405020304" pitchFamily="18" charset="0"/>
            </a:endParaRPr>
          </a:p>
          <a:p>
            <a:pPr marL="128582" indent="-128582">
              <a:tabLst>
                <a:tab pos="98580" algn="l"/>
              </a:tabLst>
            </a:pPr>
            <a:endParaRPr lang="en-US" sz="824" dirty="0">
              <a:solidFill>
                <a:srgbClr val="000000"/>
              </a:solidFill>
              <a:latin typeface="Times" panose="02020603050405020304" pitchFamily="18" charset="0"/>
              <a:ea typeface="Times" panose="02020603050405020304" pitchFamily="18" charset="0"/>
              <a:cs typeface="Times" panose="02020603050405020304" pitchFamily="18" charset="0"/>
            </a:endParaRPr>
          </a:p>
          <a:p>
            <a:pPr marL="128582" indent="-128582">
              <a:tabLst>
                <a:tab pos="98580" algn="l"/>
              </a:tabLst>
            </a:pPr>
            <a:endParaRPr lang="en-US" sz="824" dirty="0">
              <a:solidFill>
                <a:srgbClr val="000000"/>
              </a:solidFill>
              <a:latin typeface="Times" panose="02020603050405020304" pitchFamily="18" charset="0"/>
              <a:ea typeface="Times" panose="02020603050405020304" pitchFamily="18" charset="0"/>
              <a:cs typeface="Times" panose="02020603050405020304" pitchFamily="18" charset="0"/>
            </a:endParaRPr>
          </a:p>
          <a:p>
            <a:pPr marL="128582" indent="-128582">
              <a:tabLst>
                <a:tab pos="98580" algn="l"/>
              </a:tabLst>
            </a:pPr>
            <a:endParaRPr lang="en-US" sz="824" dirty="0">
              <a:solidFill>
                <a:srgbClr val="000000"/>
              </a:solidFill>
              <a:latin typeface="Times" panose="02020603050405020304" pitchFamily="18" charset="0"/>
              <a:ea typeface="Times" panose="02020603050405020304" pitchFamily="18" charset="0"/>
              <a:cs typeface="Times" panose="02020603050405020304" pitchFamily="18" charset="0"/>
            </a:endParaRPr>
          </a:p>
          <a:p>
            <a:pPr marL="128582" indent="-128582" algn="ctr">
              <a:tabLst>
                <a:tab pos="98580" algn="l"/>
              </a:tabLst>
            </a:pPr>
            <a:r>
              <a:rPr lang="en-US" sz="1350" dirty="0">
                <a:solidFill>
                  <a:srgbClr val="000000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 </a:t>
            </a:r>
            <a:r>
              <a:rPr lang="en-US" sz="824" dirty="0">
                <a:solidFill>
                  <a:srgbClr val="000000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 </a:t>
            </a:r>
          </a:p>
          <a:p>
            <a:pPr marL="128582" indent="-128582" algn="ctr">
              <a:tabLst>
                <a:tab pos="98580" algn="l"/>
              </a:tabLst>
            </a:pPr>
            <a:endParaRPr lang="en-US" sz="824" dirty="0">
              <a:solidFill>
                <a:srgbClr val="000000"/>
              </a:solidFill>
              <a:latin typeface="Times" panose="02020603050405020304" pitchFamily="18" charset="0"/>
              <a:ea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52D4E50-A658-60FC-D5E9-5A1F12A1743E}"/>
              </a:ext>
            </a:extLst>
          </p:cNvPr>
          <p:cNvSpPr txBox="1"/>
          <p:nvPr/>
        </p:nvSpPr>
        <p:spPr>
          <a:xfrm>
            <a:off x="6387709" y="352448"/>
            <a:ext cx="2561357" cy="6137578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ts val="76"/>
              </a:spcBef>
              <a:spcAft>
                <a:spcPts val="76"/>
              </a:spcAft>
              <a:tabLst>
                <a:tab pos="98580" algn="l"/>
              </a:tabLst>
            </a:pPr>
            <a:endParaRPr lang="en-US" sz="900" b="1" dirty="0">
              <a:solidFill>
                <a:srgbClr val="000000"/>
              </a:solidFill>
              <a:latin typeface="Palatino"/>
              <a:ea typeface="Palatino"/>
              <a:cs typeface="Palatino"/>
            </a:endParaRPr>
          </a:p>
          <a:p>
            <a:pPr algn="ctr">
              <a:spcBef>
                <a:spcPts val="76"/>
              </a:spcBef>
              <a:spcAft>
                <a:spcPts val="76"/>
              </a:spcAft>
              <a:tabLst>
                <a:tab pos="98580" algn="l"/>
              </a:tabLst>
            </a:pPr>
            <a:endParaRPr lang="en-US" sz="1200" b="1" dirty="0">
              <a:solidFill>
                <a:srgbClr val="000000"/>
              </a:solidFill>
              <a:latin typeface="Palatino"/>
              <a:ea typeface="Palatino"/>
              <a:cs typeface="Palatino"/>
            </a:endParaRPr>
          </a:p>
          <a:p>
            <a:pPr algn="ctr">
              <a:spcBef>
                <a:spcPts val="76"/>
              </a:spcBef>
              <a:spcAft>
                <a:spcPts val="76"/>
              </a:spcAft>
              <a:tabLst>
                <a:tab pos="98580" algn="l"/>
              </a:tabLst>
            </a:pPr>
            <a:r>
              <a:rPr lang="en-US" sz="1200" b="1" dirty="0">
                <a:solidFill>
                  <a:srgbClr val="000000"/>
                </a:solidFill>
                <a:latin typeface="Palatino"/>
                <a:ea typeface="Palatino"/>
                <a:cs typeface="Palatino"/>
              </a:rPr>
              <a:t>Creative Thinking Ability</a:t>
            </a:r>
          </a:p>
          <a:p>
            <a:pPr algn="ctr">
              <a:spcBef>
                <a:spcPts val="76"/>
              </a:spcBef>
              <a:spcAft>
                <a:spcPts val="76"/>
              </a:spcAft>
              <a:tabLst>
                <a:tab pos="98580" algn="l"/>
              </a:tabLst>
            </a:pPr>
            <a:endParaRPr lang="en-US" sz="1200" dirty="0">
              <a:solidFill>
                <a:srgbClr val="000000"/>
              </a:solidFill>
              <a:latin typeface="Times" panose="02020603050405020304" pitchFamily="18" charset="0"/>
              <a:ea typeface="Times" panose="02020603050405020304" pitchFamily="18" charset="0"/>
              <a:cs typeface="Times" panose="02020603050405020304" pitchFamily="18" charset="0"/>
            </a:endParaRPr>
          </a:p>
          <a:p>
            <a:pPr>
              <a:tabLst>
                <a:tab pos="98580" algn="l"/>
              </a:tabLst>
            </a:pPr>
            <a:r>
              <a:rPr lang="en-US" sz="1200" dirty="0">
                <a:latin typeface="Ink Free" panose="03080402000500000000" pitchFamily="66" charset="0"/>
                <a:ea typeface="Palatino"/>
                <a:cs typeface="Palatino"/>
              </a:rPr>
              <a:t>An Academic Intelligence test is used to measure IQ and then students must meet appropriate scores on the Creative Thinking </a:t>
            </a:r>
            <a:r>
              <a:rPr lang="en-US" sz="1200" dirty="0" err="1">
                <a:latin typeface="Ink Free" panose="03080402000500000000" pitchFamily="66" charset="0"/>
                <a:ea typeface="Palatino"/>
                <a:cs typeface="Palatino"/>
              </a:rPr>
              <a:t>Renzulli</a:t>
            </a:r>
            <a:r>
              <a:rPr lang="en-US" sz="1200" dirty="0">
                <a:latin typeface="Ink Free" panose="03080402000500000000" pitchFamily="66" charset="0"/>
                <a:ea typeface="Palatino"/>
                <a:cs typeface="Palatino"/>
              </a:rPr>
              <a:t> Scales.  </a:t>
            </a:r>
          </a:p>
          <a:p>
            <a:pPr marL="128582" indent="-128582">
              <a:tabLst>
                <a:tab pos="98580" algn="l"/>
              </a:tabLst>
            </a:pPr>
            <a:endParaRPr lang="en-US" sz="1200" dirty="0">
              <a:solidFill>
                <a:srgbClr val="000000"/>
              </a:solidFill>
              <a:latin typeface="Arial Narrow" panose="020B0606020202030204" pitchFamily="34" charset="0"/>
              <a:ea typeface="Arial Narrow" panose="020B0606020202030204" pitchFamily="34" charset="0"/>
              <a:cs typeface="Arial Narrow" panose="020B0606020202030204" pitchFamily="34" charset="0"/>
            </a:endParaRPr>
          </a:p>
          <a:p>
            <a:pPr marL="128582" indent="-128582">
              <a:tabLst>
                <a:tab pos="98580" algn="l"/>
              </a:tabLst>
            </a:pPr>
            <a:r>
              <a:rPr lang="en-US" sz="1000" dirty="0" err="1">
                <a:solidFill>
                  <a:srgbClr val="000000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InView</a:t>
            </a:r>
            <a:r>
              <a:rPr lang="en-US" sz="1000" dirty="0">
                <a:solidFill>
                  <a:srgbClr val="000000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 </a:t>
            </a:r>
            <a:endParaRPr lang="en-US" sz="1000" dirty="0">
              <a:solidFill>
                <a:srgbClr val="000000"/>
              </a:solidFill>
              <a:latin typeface="Times" panose="02020603050405020304" pitchFamily="18" charset="0"/>
              <a:ea typeface="Times" panose="02020603050405020304" pitchFamily="18" charset="0"/>
              <a:cs typeface="Times" panose="02020603050405020304" pitchFamily="18" charset="0"/>
            </a:endParaRPr>
          </a:p>
          <a:p>
            <a:pPr marL="128582" indent="-128582">
              <a:tabLst>
                <a:tab pos="98580" algn="l"/>
              </a:tabLst>
            </a:pPr>
            <a:r>
              <a:rPr lang="en-US" sz="1000" dirty="0">
                <a:solidFill>
                  <a:srgbClr val="000000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	Screening – 110</a:t>
            </a:r>
            <a:endParaRPr lang="en-US" sz="1000" dirty="0">
              <a:solidFill>
                <a:srgbClr val="000000"/>
              </a:solidFill>
              <a:latin typeface="Times" panose="02020603050405020304" pitchFamily="18" charset="0"/>
              <a:ea typeface="Times" panose="02020603050405020304" pitchFamily="18" charset="0"/>
              <a:cs typeface="Times" panose="02020603050405020304" pitchFamily="18" charset="0"/>
            </a:endParaRPr>
          </a:p>
          <a:p>
            <a:pPr marL="128582" indent="-128582">
              <a:tabLst>
                <a:tab pos="98580" algn="l"/>
              </a:tabLst>
            </a:pPr>
            <a:r>
              <a:rPr lang="en-US" sz="1000" dirty="0">
                <a:solidFill>
                  <a:srgbClr val="000000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	Identification – 112</a:t>
            </a:r>
          </a:p>
          <a:p>
            <a:pPr>
              <a:tabLst>
                <a:tab pos="98580" algn="l"/>
              </a:tabLst>
            </a:pPr>
            <a:r>
              <a:rPr lang="en-US" sz="1000" dirty="0">
                <a:solidFill>
                  <a:srgbClr val="000000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 </a:t>
            </a:r>
            <a:endParaRPr lang="en-US" sz="1000" dirty="0">
              <a:solidFill>
                <a:srgbClr val="000000"/>
              </a:solidFill>
              <a:latin typeface="Times" panose="02020603050405020304" pitchFamily="18" charset="0"/>
              <a:ea typeface="Times" panose="02020603050405020304" pitchFamily="18" charset="0"/>
              <a:cs typeface="Times" panose="02020603050405020304" pitchFamily="18" charset="0"/>
            </a:endParaRPr>
          </a:p>
          <a:p>
            <a:pPr marL="128582" indent="-128582">
              <a:tabLst>
                <a:tab pos="98580" algn="l"/>
              </a:tabLst>
            </a:pPr>
            <a:r>
              <a:rPr lang="en-US" sz="1000" dirty="0">
                <a:solidFill>
                  <a:srgbClr val="000000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Wechsler Intelligence Scale for Children</a:t>
            </a:r>
            <a:endParaRPr lang="en-US" sz="1000" dirty="0">
              <a:solidFill>
                <a:srgbClr val="000000"/>
              </a:solidFill>
              <a:latin typeface="Times" panose="02020603050405020304" pitchFamily="18" charset="0"/>
              <a:ea typeface="Times" panose="02020603050405020304" pitchFamily="18" charset="0"/>
              <a:cs typeface="Times" panose="02020603050405020304" pitchFamily="18" charset="0"/>
            </a:endParaRPr>
          </a:p>
          <a:p>
            <a:pPr marL="128582" indent="-128582">
              <a:tabLst>
                <a:tab pos="98580" algn="l"/>
              </a:tabLst>
            </a:pPr>
            <a:r>
              <a:rPr lang="en-US" sz="1000" dirty="0">
                <a:solidFill>
                  <a:srgbClr val="000000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(WISC IV), 5</a:t>
            </a:r>
            <a:r>
              <a:rPr lang="en-US" sz="1000" baseline="30000" dirty="0">
                <a:solidFill>
                  <a:srgbClr val="000000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th </a:t>
            </a:r>
            <a:r>
              <a:rPr lang="en-US" sz="1000" dirty="0">
                <a:solidFill>
                  <a:srgbClr val="000000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Edition</a:t>
            </a:r>
            <a:endParaRPr lang="en-US" sz="1000" dirty="0">
              <a:solidFill>
                <a:srgbClr val="000000"/>
              </a:solidFill>
              <a:latin typeface="Times" panose="02020603050405020304" pitchFamily="18" charset="0"/>
              <a:ea typeface="Times" panose="02020603050405020304" pitchFamily="18" charset="0"/>
              <a:cs typeface="Times" panose="02020603050405020304" pitchFamily="18" charset="0"/>
            </a:endParaRPr>
          </a:p>
          <a:p>
            <a:pPr marL="128582" indent="-128582">
              <a:tabLst>
                <a:tab pos="98580" algn="l"/>
              </a:tabLst>
            </a:pPr>
            <a:r>
              <a:rPr lang="en-US" sz="1000" dirty="0">
                <a:solidFill>
                  <a:srgbClr val="000000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	Screening-110</a:t>
            </a:r>
            <a:endParaRPr lang="en-US" sz="1000" dirty="0">
              <a:solidFill>
                <a:srgbClr val="000000"/>
              </a:solidFill>
              <a:latin typeface="Times" panose="02020603050405020304" pitchFamily="18" charset="0"/>
              <a:ea typeface="Times" panose="02020603050405020304" pitchFamily="18" charset="0"/>
              <a:cs typeface="Times" panose="02020603050405020304" pitchFamily="18" charset="0"/>
            </a:endParaRPr>
          </a:p>
          <a:p>
            <a:pPr marL="128582" indent="-128582">
              <a:tabLst>
                <a:tab pos="98580" algn="l"/>
              </a:tabLst>
            </a:pPr>
            <a:r>
              <a:rPr lang="en-US" sz="1000" dirty="0">
                <a:solidFill>
                  <a:srgbClr val="000000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	Identification-112</a:t>
            </a:r>
            <a:endParaRPr lang="en-US" sz="1000" dirty="0">
              <a:solidFill>
                <a:srgbClr val="000000"/>
              </a:solidFill>
              <a:latin typeface="Times" panose="02020603050405020304" pitchFamily="18" charset="0"/>
              <a:ea typeface="Times" panose="02020603050405020304" pitchFamily="18" charset="0"/>
              <a:cs typeface="Times" panose="02020603050405020304" pitchFamily="18" charset="0"/>
            </a:endParaRPr>
          </a:p>
          <a:p>
            <a:pPr marL="128582" indent="-128582">
              <a:tabLst>
                <a:tab pos="98580" algn="l"/>
              </a:tabLst>
            </a:pPr>
            <a:r>
              <a:rPr lang="en-US" sz="1000" dirty="0">
                <a:solidFill>
                  <a:srgbClr val="000000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 </a:t>
            </a:r>
            <a:endParaRPr lang="en-US" sz="1000" dirty="0">
              <a:solidFill>
                <a:srgbClr val="000000"/>
              </a:solidFill>
              <a:latin typeface="Times" panose="02020603050405020304" pitchFamily="18" charset="0"/>
              <a:ea typeface="Times" panose="02020603050405020304" pitchFamily="18" charset="0"/>
              <a:cs typeface="Times" panose="02020603050405020304" pitchFamily="18" charset="0"/>
            </a:endParaRPr>
          </a:p>
          <a:p>
            <a:pPr marL="128582" indent="-128582">
              <a:tabLst>
                <a:tab pos="98580" algn="l"/>
              </a:tabLst>
            </a:pPr>
            <a:r>
              <a:rPr lang="en-US" sz="1000" dirty="0">
                <a:solidFill>
                  <a:srgbClr val="000000"/>
                </a:solidFill>
                <a:latin typeface="Arial Narrow" panose="020B0606020202030204" pitchFamily="34" charset="0"/>
                <a:ea typeface="Times" panose="02020603050405020304" pitchFamily="18" charset="0"/>
                <a:cs typeface="Times" panose="02020603050405020304" pitchFamily="18" charset="0"/>
              </a:rPr>
              <a:t>Scales for Rating the Behavioral Characteristics of Superior Students (</a:t>
            </a:r>
            <a:r>
              <a:rPr lang="en-US" sz="1000" dirty="0" err="1">
                <a:solidFill>
                  <a:srgbClr val="000000"/>
                </a:solidFill>
                <a:latin typeface="Arial Narrow" panose="020B0606020202030204" pitchFamily="34" charset="0"/>
                <a:ea typeface="Times" panose="02020603050405020304" pitchFamily="18" charset="0"/>
                <a:cs typeface="Times" panose="02020603050405020304" pitchFamily="18" charset="0"/>
              </a:rPr>
              <a:t>Renzulli</a:t>
            </a:r>
            <a:r>
              <a:rPr lang="en-US" sz="1000" dirty="0">
                <a:solidFill>
                  <a:srgbClr val="000000"/>
                </a:solidFill>
                <a:latin typeface="Arial Narrow" panose="020B0606020202030204" pitchFamily="34" charset="0"/>
                <a:ea typeface="Times" panose="02020603050405020304" pitchFamily="18" charset="0"/>
                <a:cs typeface="Times" panose="02020603050405020304" pitchFamily="18" charset="0"/>
              </a:rPr>
              <a:t> Scales)</a:t>
            </a:r>
          </a:p>
          <a:p>
            <a:pPr marL="128582" indent="-128582" algn="ctr">
              <a:tabLst>
                <a:tab pos="98580" algn="l"/>
              </a:tabLst>
            </a:pPr>
            <a:r>
              <a:rPr lang="en-US" sz="1000" dirty="0">
                <a:solidFill>
                  <a:srgbClr val="000000"/>
                </a:solidFill>
                <a:latin typeface="Arial Narrow" panose="020B0606020202030204" pitchFamily="34" charset="0"/>
                <a:ea typeface="Times" panose="02020603050405020304" pitchFamily="18" charset="0"/>
                <a:cs typeface="Times" panose="02020603050405020304" pitchFamily="18" charset="0"/>
              </a:rPr>
              <a:t>	 Identification – 51</a:t>
            </a:r>
          </a:p>
          <a:p>
            <a:pPr marL="128582" indent="-128582" algn="ctr">
              <a:tabLst>
                <a:tab pos="98580" algn="l"/>
              </a:tabLst>
            </a:pPr>
            <a:endParaRPr lang="en-US" sz="1000" b="1" dirty="0">
              <a:solidFill>
                <a:srgbClr val="000000"/>
              </a:solidFill>
              <a:latin typeface="Arial Narrow" panose="020B0606020202030204" pitchFamily="34" charset="0"/>
              <a:ea typeface="Palatino"/>
              <a:cs typeface="Times" panose="02020603050405020304" pitchFamily="18" charset="0"/>
            </a:endParaRPr>
          </a:p>
          <a:p>
            <a:pPr marL="128582" indent="-128582" algn="ctr">
              <a:tabLst>
                <a:tab pos="98580" algn="l"/>
              </a:tabLst>
            </a:pPr>
            <a:r>
              <a:rPr lang="en-US" sz="1000" b="1" dirty="0">
                <a:solidFill>
                  <a:srgbClr val="000000"/>
                </a:solidFill>
                <a:latin typeface="Palatino"/>
                <a:ea typeface="Palatino"/>
                <a:cs typeface="Palatino"/>
              </a:rPr>
              <a:t>Visual and/or Performing Arts Ability</a:t>
            </a:r>
            <a:endParaRPr lang="en-US" sz="1000" dirty="0">
              <a:solidFill>
                <a:srgbClr val="000000"/>
              </a:solidFill>
              <a:latin typeface="Times" panose="02020603050405020304" pitchFamily="18" charset="0"/>
              <a:ea typeface="Times" panose="02020603050405020304" pitchFamily="18" charset="0"/>
              <a:cs typeface="Times" panose="02020603050405020304" pitchFamily="18" charset="0"/>
            </a:endParaRPr>
          </a:p>
          <a:p>
            <a:pPr marL="128582" indent="-128582">
              <a:tabLst>
                <a:tab pos="98580" algn="l"/>
              </a:tabLst>
            </a:pPr>
            <a:r>
              <a:rPr lang="en-US" sz="1000" dirty="0">
                <a:solidFill>
                  <a:srgbClr val="000000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Audition or performance in dance, theatre,</a:t>
            </a:r>
            <a:r>
              <a:rPr lang="en-US" sz="1000" dirty="0">
                <a:solidFill>
                  <a:srgbClr val="000000"/>
                </a:solidFill>
                <a:latin typeface="Times" panose="02020603050405020304" pitchFamily="18" charset="0"/>
                <a:ea typeface="Arial Narrow" panose="020B0606020202030204" pitchFamily="34" charset="0"/>
                <a:cs typeface="Times" panose="02020603050405020304" pitchFamily="18" charset="0"/>
              </a:rPr>
              <a:t> </a:t>
            </a:r>
            <a:r>
              <a:rPr lang="en-US" sz="1000" dirty="0">
                <a:solidFill>
                  <a:srgbClr val="000000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or music</a:t>
            </a:r>
            <a:endParaRPr lang="en-US" sz="1000" dirty="0">
              <a:solidFill>
                <a:srgbClr val="000000"/>
              </a:solidFill>
              <a:latin typeface="Times" panose="02020603050405020304" pitchFamily="18" charset="0"/>
              <a:ea typeface="Times" panose="02020603050405020304" pitchFamily="18" charset="0"/>
              <a:cs typeface="Times" panose="02020603050405020304" pitchFamily="18" charset="0"/>
            </a:endParaRPr>
          </a:p>
          <a:p>
            <a:pPr marL="128582" indent="-128582">
              <a:tabLst>
                <a:tab pos="98580" algn="l"/>
              </a:tabLst>
            </a:pPr>
            <a:r>
              <a:rPr lang="en-US" sz="1000" dirty="0">
                <a:solidFill>
                  <a:srgbClr val="000000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	Screening-</a:t>
            </a:r>
            <a:r>
              <a:rPr lang="en-US" sz="1000" u="sng" dirty="0">
                <a:solidFill>
                  <a:srgbClr val="000000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judgment of trained observer</a:t>
            </a:r>
            <a:endParaRPr lang="en-US" sz="1000" dirty="0">
              <a:solidFill>
                <a:srgbClr val="000000"/>
              </a:solidFill>
              <a:latin typeface="Times" panose="02020603050405020304" pitchFamily="18" charset="0"/>
              <a:ea typeface="Times" panose="02020603050405020304" pitchFamily="18" charset="0"/>
              <a:cs typeface="Times" panose="02020603050405020304" pitchFamily="18" charset="0"/>
            </a:endParaRPr>
          </a:p>
          <a:p>
            <a:pPr marL="128582" indent="-128582">
              <a:tabLst>
                <a:tab pos="98580" algn="l"/>
              </a:tabLst>
            </a:pPr>
            <a:r>
              <a:rPr lang="en-US" sz="1000" dirty="0">
                <a:solidFill>
                  <a:srgbClr val="000000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	Identification- </a:t>
            </a:r>
            <a:r>
              <a:rPr lang="en-US" sz="1000" u="sng" dirty="0">
                <a:solidFill>
                  <a:srgbClr val="000000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judgment of trained observer</a:t>
            </a:r>
            <a:endParaRPr lang="en-US" sz="1000" dirty="0">
              <a:solidFill>
                <a:srgbClr val="000000"/>
              </a:solidFill>
              <a:latin typeface="Times" panose="02020603050405020304" pitchFamily="18" charset="0"/>
              <a:ea typeface="Times" panose="02020603050405020304" pitchFamily="18" charset="0"/>
              <a:cs typeface="Times" panose="02020603050405020304" pitchFamily="18" charset="0"/>
            </a:endParaRPr>
          </a:p>
          <a:p>
            <a:pPr marL="128582" indent="-128582">
              <a:tabLst>
                <a:tab pos="98580" algn="l"/>
              </a:tabLst>
            </a:pPr>
            <a:r>
              <a:rPr lang="en-US" sz="1000" dirty="0">
                <a:solidFill>
                  <a:srgbClr val="000000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 </a:t>
            </a:r>
            <a:endParaRPr lang="en-US" sz="1000" dirty="0">
              <a:solidFill>
                <a:srgbClr val="000000"/>
              </a:solidFill>
              <a:latin typeface="Times" panose="02020603050405020304" pitchFamily="18" charset="0"/>
              <a:ea typeface="Times" panose="02020603050405020304" pitchFamily="18" charset="0"/>
              <a:cs typeface="Times" panose="02020603050405020304" pitchFamily="18" charset="0"/>
            </a:endParaRPr>
          </a:p>
          <a:p>
            <a:pPr marL="128582" indent="-128582">
              <a:tabLst>
                <a:tab pos="98580" algn="l"/>
              </a:tabLst>
            </a:pPr>
            <a:r>
              <a:rPr lang="en-US" sz="1000" dirty="0">
                <a:solidFill>
                  <a:srgbClr val="000000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Display of work in art or music</a:t>
            </a:r>
            <a:endParaRPr lang="en-US" sz="1000" dirty="0">
              <a:solidFill>
                <a:srgbClr val="000000"/>
              </a:solidFill>
              <a:latin typeface="Times" panose="02020603050405020304" pitchFamily="18" charset="0"/>
              <a:ea typeface="Times" panose="02020603050405020304" pitchFamily="18" charset="0"/>
              <a:cs typeface="Times" panose="02020603050405020304" pitchFamily="18" charset="0"/>
            </a:endParaRPr>
          </a:p>
          <a:p>
            <a:pPr marL="128582" indent="-128582">
              <a:tabLst>
                <a:tab pos="98580" algn="l"/>
              </a:tabLst>
            </a:pPr>
            <a:r>
              <a:rPr lang="en-US" sz="1000" dirty="0">
                <a:solidFill>
                  <a:srgbClr val="000000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	Screening- </a:t>
            </a:r>
            <a:r>
              <a:rPr lang="en-US" sz="1000" u="sng" dirty="0">
                <a:solidFill>
                  <a:srgbClr val="000000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judgment of trained observer</a:t>
            </a:r>
            <a:endParaRPr lang="en-US" sz="1000" dirty="0">
              <a:solidFill>
                <a:srgbClr val="000000"/>
              </a:solidFill>
              <a:latin typeface="Times" panose="02020603050405020304" pitchFamily="18" charset="0"/>
              <a:ea typeface="Times" panose="02020603050405020304" pitchFamily="18" charset="0"/>
              <a:cs typeface="Times" panose="02020603050405020304" pitchFamily="18" charset="0"/>
            </a:endParaRPr>
          </a:p>
          <a:p>
            <a:pPr marL="128582" indent="-128582">
              <a:tabLst>
                <a:tab pos="98580" algn="l"/>
              </a:tabLst>
            </a:pPr>
            <a:r>
              <a:rPr lang="en-US" sz="1000" dirty="0">
                <a:solidFill>
                  <a:srgbClr val="000000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	Identification- </a:t>
            </a:r>
            <a:r>
              <a:rPr lang="en-US" sz="1000" u="sng" dirty="0">
                <a:solidFill>
                  <a:srgbClr val="000000"/>
                </a:solidFill>
                <a:latin typeface="Arial Narrow" panose="020B0606020202030204" pitchFamily="34" charset="0"/>
                <a:ea typeface="Arial Narrow" panose="020B0606020202030204" pitchFamily="34" charset="0"/>
                <a:cs typeface="Arial Narrow" panose="020B0606020202030204" pitchFamily="34" charset="0"/>
              </a:rPr>
              <a:t>judgment of trained observer</a:t>
            </a:r>
            <a:endParaRPr lang="en-US" sz="1000" dirty="0">
              <a:solidFill>
                <a:srgbClr val="000000"/>
              </a:solidFill>
              <a:latin typeface="Times" panose="02020603050405020304" pitchFamily="18" charset="0"/>
              <a:ea typeface="Times" panose="02020603050405020304" pitchFamily="18" charset="0"/>
              <a:cs typeface="Times" panose="02020603050405020304" pitchFamily="18" charset="0"/>
            </a:endParaRPr>
          </a:p>
          <a:p>
            <a:pPr marL="128582" indent="-128582">
              <a:tabLst>
                <a:tab pos="98580" algn="l"/>
              </a:tabLst>
            </a:pPr>
            <a:endParaRPr lang="en-US" sz="1000" dirty="0">
              <a:solidFill>
                <a:srgbClr val="000000"/>
              </a:solidFill>
              <a:latin typeface="Times" panose="02020603050405020304" pitchFamily="18" charset="0"/>
              <a:ea typeface="Times" panose="02020603050405020304" pitchFamily="18" charset="0"/>
              <a:cs typeface="Times" panose="02020603050405020304" pitchFamily="18" charset="0"/>
            </a:endParaRPr>
          </a:p>
          <a:p>
            <a:pPr marL="128582" indent="-128582">
              <a:tabLst>
                <a:tab pos="98580" algn="l"/>
              </a:tabLst>
            </a:pPr>
            <a:r>
              <a:rPr lang="en-US" sz="1000" dirty="0">
                <a:solidFill>
                  <a:srgbClr val="000000"/>
                </a:solidFill>
                <a:latin typeface="Times" panose="02020603050405020304" pitchFamily="18" charset="0"/>
                <a:ea typeface="Times" panose="02020603050405020304" pitchFamily="18" charset="0"/>
                <a:cs typeface="Times" panose="02020603050405020304" pitchFamily="18" charset="0"/>
              </a:rPr>
              <a:t>Scales for Rating the Behavioral Characteristics of Superior Students (</a:t>
            </a:r>
            <a:r>
              <a:rPr lang="en-US" sz="1000" dirty="0" err="1">
                <a:solidFill>
                  <a:srgbClr val="000000"/>
                </a:solidFill>
                <a:latin typeface="Times" panose="02020603050405020304" pitchFamily="18" charset="0"/>
                <a:ea typeface="Times" panose="02020603050405020304" pitchFamily="18" charset="0"/>
                <a:cs typeface="Times" panose="02020603050405020304" pitchFamily="18" charset="0"/>
              </a:rPr>
              <a:t>Renzulli</a:t>
            </a:r>
            <a:r>
              <a:rPr lang="en-US" sz="1000" dirty="0">
                <a:solidFill>
                  <a:srgbClr val="000000"/>
                </a:solidFill>
                <a:latin typeface="Times" panose="02020603050405020304" pitchFamily="18" charset="0"/>
                <a:ea typeface="Times" panose="02020603050405020304" pitchFamily="18" charset="0"/>
                <a:cs typeface="Times" panose="02020603050405020304" pitchFamily="18" charset="0"/>
              </a:rPr>
              <a:t> Scales)</a:t>
            </a:r>
          </a:p>
          <a:p>
            <a:pPr marL="128582" indent="-128582">
              <a:tabLst>
                <a:tab pos="98580" algn="l"/>
              </a:tabLst>
            </a:pPr>
            <a:r>
              <a:rPr lang="en-US" sz="1000" dirty="0">
                <a:solidFill>
                  <a:srgbClr val="000000"/>
                </a:solidFill>
                <a:latin typeface="Times" panose="02020603050405020304" pitchFamily="18" charset="0"/>
                <a:ea typeface="Times" panose="02020603050405020304" pitchFamily="18" charset="0"/>
                <a:cs typeface="Times" panose="02020603050405020304" pitchFamily="18" charset="0"/>
              </a:rPr>
              <a:t>	 Identification – 51</a:t>
            </a:r>
          </a:p>
          <a:p>
            <a:pPr marL="128582" indent="-128582">
              <a:tabLst>
                <a:tab pos="98580" algn="l"/>
              </a:tabLst>
            </a:pPr>
            <a:endParaRPr lang="en-US" sz="1000" dirty="0">
              <a:solidFill>
                <a:srgbClr val="000000"/>
              </a:solidFill>
              <a:latin typeface="Times" panose="02020603050405020304" pitchFamily="18" charset="0"/>
              <a:ea typeface="Times" panose="02020603050405020304" pitchFamily="18" charset="0"/>
              <a:cs typeface="Times" panose="02020603050405020304" pitchFamily="18" charset="0"/>
            </a:endParaRPr>
          </a:p>
        </p:txBody>
      </p:sp>
      <p:pic>
        <p:nvPicPr>
          <p:cNvPr id="6" name="Picture 5" descr="A black and white image of a bee&#10;&#10;Description automatically generated">
            <a:extLst>
              <a:ext uri="{FF2B5EF4-FFF2-40B4-BE49-F238E27FC236}">
                <a16:creationId xmlns:a16="http://schemas.microsoft.com/office/drawing/2014/main" id="{1D0A1023-481B-E00B-63AF-E68698604F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4527" y="5291328"/>
            <a:ext cx="694944" cy="697992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418584754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Custom 12">
      <a:dk1>
        <a:srgbClr val="000000"/>
      </a:dk1>
      <a:lt1>
        <a:sysClr val="window" lastClr="FFFFFF"/>
      </a:lt1>
      <a:dk2>
        <a:srgbClr val="FFFFFF"/>
      </a:dk2>
      <a:lt2>
        <a:srgbClr val="FFFFFF"/>
      </a:lt2>
      <a:accent1>
        <a:srgbClr val="E9E9E9"/>
      </a:accent1>
      <a:accent2>
        <a:srgbClr val="C00000"/>
      </a:accent2>
      <a:accent3>
        <a:srgbClr val="000000"/>
      </a:accent3>
      <a:accent4>
        <a:srgbClr val="000000"/>
      </a:accent4>
      <a:accent5>
        <a:srgbClr val="C00000"/>
      </a:accent5>
      <a:accent6>
        <a:srgbClr val="C00000"/>
      </a:accent6>
      <a:hlink>
        <a:srgbClr val="5F5F5F"/>
      </a:hlink>
      <a:folHlink>
        <a:srgbClr val="91919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99</TotalTime>
  <Words>577</Words>
  <Application>Microsoft Office PowerPoint</Application>
  <PresentationFormat>On-screen Show (4:3)</PresentationFormat>
  <Paragraphs>175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5" baseType="lpstr">
      <vt:lpstr>ADLaM Display</vt:lpstr>
      <vt:lpstr>Arial</vt:lpstr>
      <vt:lpstr>Arial Narrow</vt:lpstr>
      <vt:lpstr>Bahnschrift SemiBold</vt:lpstr>
      <vt:lpstr>Calibri</vt:lpstr>
      <vt:lpstr>Ink Free</vt:lpstr>
      <vt:lpstr>Palatino</vt:lpstr>
      <vt:lpstr>Palatino Linotype</vt:lpstr>
      <vt:lpstr>Times</vt:lpstr>
      <vt:lpstr>Times New Roman</vt:lpstr>
      <vt:lpstr>Trebuchet MS</vt:lpstr>
      <vt:lpstr>Wingdings 3</vt:lpstr>
      <vt:lpstr>Facet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Angie Lafon</dc:creator>
  <cp:lastModifiedBy>Angie Lafon</cp:lastModifiedBy>
  <cp:revision>5</cp:revision>
  <cp:lastPrinted>2024-01-23T18:23:37Z</cp:lastPrinted>
  <dcterms:created xsi:type="dcterms:W3CDTF">2023-12-08T18:58:30Z</dcterms:created>
  <dcterms:modified xsi:type="dcterms:W3CDTF">2024-01-23T18:28:45Z</dcterms:modified>
</cp:coreProperties>
</file>